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860" r:id="rId2"/>
  </p:sldMasterIdLst>
  <p:notesMasterIdLst>
    <p:notesMasterId r:id="rId29"/>
  </p:notesMasterIdLst>
  <p:sldIdLst>
    <p:sldId id="325" r:id="rId3"/>
    <p:sldId id="334" r:id="rId4"/>
    <p:sldId id="335" r:id="rId5"/>
    <p:sldId id="337" r:id="rId6"/>
    <p:sldId id="338" r:id="rId7"/>
    <p:sldId id="343" r:id="rId8"/>
    <p:sldId id="339" r:id="rId9"/>
    <p:sldId id="336" r:id="rId10"/>
    <p:sldId id="340" r:id="rId11"/>
    <p:sldId id="341" r:id="rId12"/>
    <p:sldId id="342" r:id="rId13"/>
    <p:sldId id="344" r:id="rId14"/>
    <p:sldId id="345" r:id="rId15"/>
    <p:sldId id="347" r:id="rId16"/>
    <p:sldId id="348" r:id="rId17"/>
    <p:sldId id="349" r:id="rId18"/>
    <p:sldId id="350" r:id="rId19"/>
    <p:sldId id="351" r:id="rId20"/>
    <p:sldId id="353" r:id="rId21"/>
    <p:sldId id="354" r:id="rId22"/>
    <p:sldId id="358" r:id="rId23"/>
    <p:sldId id="356" r:id="rId24"/>
    <p:sldId id="355" r:id="rId25"/>
    <p:sldId id="357" r:id="rId26"/>
    <p:sldId id="360" r:id="rId27"/>
    <p:sldId id="361" r:id="rId28"/>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41443" cy="345605"/>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2" y="0"/>
            <a:ext cx="4341443" cy="345605"/>
          </a:xfrm>
          <a:prstGeom prst="rect">
            <a:avLst/>
          </a:prstGeom>
        </p:spPr>
        <p:txBody>
          <a:bodyPr vert="horz" lIns="96606" tIns="48303" rIns="96606" bIns="48303" rtlCol="0"/>
          <a:lstStyle>
            <a:lvl1pPr algn="r">
              <a:defRPr sz="1300"/>
            </a:lvl1pPr>
          </a:lstStyle>
          <a:p>
            <a:fld id="{759BE18A-FA3F-4B2A-B407-76741F2D3E4A}" type="datetimeFigureOut">
              <a:rPr kumimoji="1" lang="ja-JP" altLang="en-US" smtClean="0"/>
              <a:t>2024/8/25</a:t>
            </a:fld>
            <a:endParaRPr kumimoji="1" lang="ja-JP" altLang="en-US"/>
          </a:p>
        </p:txBody>
      </p:sp>
      <p:sp>
        <p:nvSpPr>
          <p:cNvPr id="4" name="スライド イメージ プレースホルダー 3"/>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1001872" y="3314929"/>
            <a:ext cx="8014970" cy="2712214"/>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42560"/>
            <a:ext cx="4341443"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3" cy="345603"/>
          </a:xfrm>
          <a:prstGeom prst="rect">
            <a:avLst/>
          </a:prstGeom>
        </p:spPr>
        <p:txBody>
          <a:bodyPr vert="horz" lIns="96606" tIns="48303" rIns="96606" bIns="48303" rtlCol="0" anchor="b"/>
          <a:lstStyle>
            <a:lvl1pPr algn="r">
              <a:defRPr sz="1300"/>
            </a:lvl1pPr>
          </a:lstStyle>
          <a:p>
            <a:fld id="{F8580722-B393-40F2-B0D5-4D67ED476288}" type="slidenum">
              <a:rPr kumimoji="1" lang="ja-JP" altLang="en-US" smtClean="0"/>
              <a:t>‹#›</a:t>
            </a:fld>
            <a:endParaRPr kumimoji="1" lang="ja-JP" altLang="en-US"/>
          </a:p>
        </p:txBody>
      </p:sp>
    </p:spTree>
    <p:extLst>
      <p:ext uri="{BB962C8B-B14F-4D97-AF65-F5344CB8AC3E}">
        <p14:creationId xmlns:p14="http://schemas.microsoft.com/office/powerpoint/2010/main" val="2428078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580722-B393-40F2-B0D5-4D67ED476288}" type="slidenum">
              <a:rPr kumimoji="1" lang="ja-JP" altLang="en-US" smtClean="0"/>
              <a:t>23</a:t>
            </a:fld>
            <a:endParaRPr kumimoji="1" lang="ja-JP" altLang="en-US"/>
          </a:p>
        </p:txBody>
      </p:sp>
    </p:spTree>
    <p:extLst>
      <p:ext uri="{BB962C8B-B14F-4D97-AF65-F5344CB8AC3E}">
        <p14:creationId xmlns:p14="http://schemas.microsoft.com/office/powerpoint/2010/main" val="54299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3070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978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4815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596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C8430-E7FE-43A6-8269-B0BB94BDF0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5FB28AE-3898-45CF-BF97-ADB01FD20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C017036-93FA-4F9B-978A-F4C382E94232}"/>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08741F7A-4E6A-48F0-8E6B-599447A40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D84BB-F1D7-4E3F-9BD1-068C747C1082}"/>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32612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EAB0E-7683-48A7-8EFE-E4ADB3B30B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04D9DB-8822-4C32-B708-0DBA26CCEDC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E29220-479A-4EC1-BD01-01E83E3CBAC4}"/>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13342CF4-69F0-4DC4-B14C-4BEAE1DA0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913734-F3D7-4B38-8491-C60FEAFCF110}"/>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37893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8730D-84F0-4B87-8078-E65A1B3983F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655871-5EC3-4B31-847B-127F96B51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B29205-CE8B-4D15-A17A-404A107D538F}"/>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C7795544-3E23-49BE-AEEF-09782D30FB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9C7216-9C4A-4C21-AF6F-3B4ADCB92CAF}"/>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217451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811B4-2D1A-4B37-87D7-22B5A61538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9071A4-DABE-492C-83F7-894DDD184B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0CD206-5D06-4B5F-8039-4D7AB22445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359A140-E29D-4C35-A35E-F7C50A09D811}"/>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6" name="フッター プレースホルダー 5">
            <a:extLst>
              <a:ext uri="{FF2B5EF4-FFF2-40B4-BE49-F238E27FC236}">
                <a16:creationId xmlns:a16="http://schemas.microsoft.com/office/drawing/2014/main" id="{D18A6E5D-3635-4651-BA77-4767F8A716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CFE75E-2767-4A7A-BC09-A6F0C3B167E3}"/>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409995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1F1829-17D7-4939-9603-6032BF1402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6E4E09-B071-49BB-86BB-669CB003A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568EDE1-5695-47A7-A7CE-FB0117A8EC9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6F523C-6D65-41F0-9B17-81373BADD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EB4010C-7AD9-4A68-A30E-2F3C47E608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964AA0E-80D3-4F42-BE85-859F1F64FBD7}"/>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8" name="フッター プレースホルダー 7">
            <a:extLst>
              <a:ext uri="{FF2B5EF4-FFF2-40B4-BE49-F238E27FC236}">
                <a16:creationId xmlns:a16="http://schemas.microsoft.com/office/drawing/2014/main" id="{FD252B76-17DA-4036-97EA-A04A54E12CD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09B5A74-8631-4CE7-AB6B-4B595D8B3F00}"/>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203512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4ECB56-66E4-4CFD-8B8E-E9244036161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5839319-3E73-4F99-A7ED-8CB0D96C2D35}"/>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4" name="フッター プレースホルダー 3">
            <a:extLst>
              <a:ext uri="{FF2B5EF4-FFF2-40B4-BE49-F238E27FC236}">
                <a16:creationId xmlns:a16="http://schemas.microsoft.com/office/drawing/2014/main" id="{478DC46D-D228-4F9C-B952-CDD4F94715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59DAD90-D89C-44C9-9788-DF94A04FE40C}"/>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2665400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566766-0A6E-4D82-A460-4DA09EEC0A20}"/>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3" name="フッター プレースホルダー 2">
            <a:extLst>
              <a:ext uri="{FF2B5EF4-FFF2-40B4-BE49-F238E27FC236}">
                <a16:creationId xmlns:a16="http://schemas.microsoft.com/office/drawing/2014/main" id="{C0CA1D71-8E7C-4D62-A7C3-946B6BB173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B1197CB-4C5F-4D0A-B193-3D804A5A6C97}"/>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5570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893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A90431-477F-483C-BA1F-FD506E31835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BCCB6D-0927-40DB-B8A1-85A75A485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858B90-DDED-4088-BC65-26D01FE07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E7E2DD-4070-47A6-A3BA-DA99A3D7D635}"/>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6" name="フッター プレースホルダー 5">
            <a:extLst>
              <a:ext uri="{FF2B5EF4-FFF2-40B4-BE49-F238E27FC236}">
                <a16:creationId xmlns:a16="http://schemas.microsoft.com/office/drawing/2014/main" id="{3190F5A4-90FD-483A-A3D7-F6374D77E6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801823-7A78-44CD-ADD9-7DA7D888BE22}"/>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146437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564DB-67DE-4900-B4DF-1D1A387E00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BFA863-05B2-46E9-A609-D47A0B841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AD14589-9A01-4541-8616-834888DF9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249AA1-2E3B-4E95-A56F-CD7DD1574E9A}"/>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6" name="フッター プレースホルダー 5">
            <a:extLst>
              <a:ext uri="{FF2B5EF4-FFF2-40B4-BE49-F238E27FC236}">
                <a16:creationId xmlns:a16="http://schemas.microsoft.com/office/drawing/2014/main" id="{CC569C92-837F-47DA-A2B7-38B64C56AB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75D517-EA42-4790-ABB7-DDE038210877}"/>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1393093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11FC3C-9B9F-47F6-B743-1EE224F3BC3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58CCC8-0871-460C-AF5B-A75B77444A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107A54-A550-4E4F-9115-441611BB422E}"/>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169863B0-72A9-4E82-AE63-D02EBC1CF2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99AD18-1BFA-4394-B5D5-D7D28CF6F2B4}"/>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66304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8239CB1-6CD9-4A06-B6B3-E107326A4D1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C6E320-7B8E-40B7-A19F-26EEA896AB9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2E14F6-9B08-4DB5-84EB-249DE087D6CC}"/>
              </a:ext>
            </a:extLst>
          </p:cNvPr>
          <p:cNvSpPr>
            <a:spLocks noGrp="1"/>
          </p:cNvSpPr>
          <p:nvPr>
            <p:ph type="dt" sz="half" idx="10"/>
          </p:nvPr>
        </p:nvSpPr>
        <p:spPr/>
        <p:txBody>
          <a:bodyPr/>
          <a:lstStyle/>
          <a:p>
            <a:fld id="{D0CC2AAE-70A4-4624-8BC4-8CFCC7F4695D}"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26BDFE4D-5BF1-475E-BEF0-BF232D2DC6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262A00-5820-4A40-82B3-D865E7D20246}"/>
              </a:ext>
            </a:extLst>
          </p:cNvPr>
          <p:cNvSpPr>
            <a:spLocks noGrp="1"/>
          </p:cNvSpPr>
          <p:nvPr>
            <p:ph type="sldNum" sz="quarter" idx="12"/>
          </p:nvPr>
        </p:nvSpPr>
        <p:spPr/>
        <p:txBody>
          <a:body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127632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713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1874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593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9031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6493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651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8/25/2024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321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spc="50">
                <a:solidFill>
                  <a:schemeClr val="tx1">
                    <a:tint val="75000"/>
                  </a:schemeClr>
                </a:solidFill>
              </a:defRPr>
            </a:lvl1pPr>
          </a:lstStyle>
          <a:p>
            <a:fld id="{3C04E684-10F4-4CC3-A0B9-F03AA7BE37CF}" type="datetimeFigureOut">
              <a:rPr lang="en-US" smtClean="0"/>
              <a:t>8/25/2024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spc="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spc="5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8621454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2" r:id="rId6"/>
    <p:sldLayoutId id="2147483847" r:id="rId7"/>
    <p:sldLayoutId id="2147483848" r:id="rId8"/>
    <p:sldLayoutId id="2147483849" r:id="rId9"/>
    <p:sldLayoutId id="2147483850" r:id="rId10"/>
    <p:sldLayoutId id="2147483851" r:id="rId11"/>
    <p:sldLayoutId id="2147483853" r:id="rId12"/>
  </p:sldLayoutIdLst>
  <p:txStyles>
    <p:titleStyle>
      <a:lvl1pPr algn="l" defTabSz="914400" rtl="0" eaLnBrk="1" latinLnBrk="0" hangingPunct="1">
        <a:lnSpc>
          <a:spcPct val="110000"/>
        </a:lnSpc>
        <a:spcBef>
          <a:spcPct val="0"/>
        </a:spcBef>
        <a:buNone/>
        <a:defRPr sz="4400" b="1" i="0" kern="1200" spc="27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spc="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spc="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spc="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spc="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9B63C96-F813-461E-B2CF-B46B050EB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D62BE0-42A4-4418-BD56-F0296B0B0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393A62-98C8-4CCA-8F17-8CCE710B5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C2AAE-70A4-4624-8BC4-8CFCC7F4695D}"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80EB0628-BA08-4539-B38F-127518DA0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6121AB1-C9CF-4677-822A-998E5CD6E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56C0-F528-4C8B-88B4-37127FB7C9A2}" type="slidenum">
              <a:rPr kumimoji="1" lang="ja-JP" altLang="en-US" smtClean="0"/>
              <a:t>‹#›</a:t>
            </a:fld>
            <a:endParaRPr kumimoji="1" lang="ja-JP" altLang="en-US"/>
          </a:p>
        </p:txBody>
      </p:sp>
    </p:spTree>
    <p:extLst>
      <p:ext uri="{BB962C8B-B14F-4D97-AF65-F5344CB8AC3E}">
        <p14:creationId xmlns:p14="http://schemas.microsoft.com/office/powerpoint/2010/main" val="152206136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anchokudayori.com/shopdetail/000000002158/"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sk-rice.com/company.html" TargetMode="External"/><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20844;&#38283;&#29305;&#35377;&#20844;&#22577;(A)_&#36786;&#20316;&#29289;&#12398;&#27531;&#30041;&#36786;&#34220;&#20302;&#28187;&#21092;.html" TargetMode="External"/><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hyperlink" Target="wada&#29305;&#35377;_4286.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37428;&#26408;&#12513;&#12499;&#12454;&#12473;/&#12513;&#12499;&#12454;&#12473;&#12473;&#12486;&#12499;&#12450;&#28611;&#32302;&#28082;&#20351;&#29992;&#26041;&#27861;.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12473;&#12486;&#12499;&#12450;&#31859;&#29983;&#29987;&#12510;&#12491;&#12517;&#12450;&#12523;/&#12473;&#12486;&#12499;&#12450;&#26685;&#22521;&#31859;.pdf" TargetMode="Externa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22823;&#30000;&#24066;&#22580;&#21494;&#20037;.pdf" TargetMode="External"/><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hyperlink" Target="&#21365;.pdf" TargetMode="External"/><Relationship Id="rId5" Type="http://schemas.openxmlformats.org/officeDocument/2006/relationships/image" Target="../media/image20.png"/><Relationship Id="rId4" Type="http://schemas.openxmlformats.org/officeDocument/2006/relationships/hyperlink" Target="https://ameblo.jp/stevia21world/entry-11050288896.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35469;&#23450;&#26360;&#12392;&#12473;&#12479;&#12483;&#12501;.pdf" TargetMode="External"/><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0" y="0"/>
            <a:ext cx="12192000" cy="6768662"/>
          </a:xfrm>
          <a:prstGeom prst="rect">
            <a:avLst/>
          </a:prstGeom>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173242" y="2417324"/>
            <a:ext cx="11419318" cy="4351338"/>
          </a:xfrm>
        </p:spPr>
        <p:txBody>
          <a:bodyPr>
            <a:normAutofit fontScale="92500" lnSpcReduction="10000"/>
          </a:bodyPr>
          <a:lstStyle/>
          <a:p>
            <a:pPr marL="0" indent="0" algn="ctr">
              <a:buNone/>
            </a:pPr>
            <a:r>
              <a:rPr kumimoji="1" lang="ja-JP" altLang="en-US" sz="4800" dirty="0">
                <a:solidFill>
                  <a:schemeClr val="accent6"/>
                </a:solidFill>
                <a:latin typeface="HGS行書体" panose="03000600000000000000" pitchFamily="66" charset="-128"/>
                <a:ea typeface="HGS行書体" panose="03000600000000000000" pitchFamily="66" charset="-128"/>
              </a:rPr>
              <a:t>ステビア農法の普及について</a:t>
            </a:r>
            <a:endParaRPr kumimoji="1" lang="en-US" altLang="ja-JP" sz="4800" dirty="0">
              <a:solidFill>
                <a:schemeClr val="accent6"/>
              </a:solidFill>
              <a:latin typeface="HGS行書体" panose="03000600000000000000" pitchFamily="66" charset="-128"/>
              <a:ea typeface="HGS行書体" panose="03000600000000000000" pitchFamily="66" charset="-128"/>
            </a:endParaRPr>
          </a:p>
          <a:p>
            <a:pPr marL="0" indent="0">
              <a:buNone/>
            </a:pPr>
            <a:r>
              <a:rPr lang="ja-JP" altLang="en-US" sz="3500" dirty="0">
                <a:latin typeface="HGS行書体" panose="03000600000000000000" pitchFamily="66" charset="-128"/>
                <a:ea typeface="HGS行書体" panose="03000600000000000000" pitchFamily="66" charset="-128"/>
              </a:rPr>
              <a:t>                  農業が変わる・食文化が変わる </a:t>
            </a:r>
            <a:endParaRPr lang="en-US" altLang="ja-JP" sz="3500" dirty="0">
              <a:latin typeface="HGS行書体" panose="03000600000000000000" pitchFamily="66" charset="-128"/>
              <a:ea typeface="HGS行書体" panose="03000600000000000000" pitchFamily="66" charset="-128"/>
            </a:endParaRPr>
          </a:p>
          <a:p>
            <a:pPr marL="0" indent="0">
              <a:buNone/>
            </a:pPr>
            <a:r>
              <a:rPr lang="ja-JP" altLang="en-US" sz="3500" dirty="0">
                <a:latin typeface="HGS行書体" panose="03000600000000000000" pitchFamily="66" charset="-128"/>
                <a:ea typeface="HGS行書体" panose="03000600000000000000" pitchFamily="66" charset="-128"/>
              </a:rPr>
              <a:t>                     新たな時代の革新的農業へ</a:t>
            </a:r>
            <a:endParaRPr lang="en-US" altLang="ja-JP" sz="3500" dirty="0">
              <a:latin typeface="HGS行書体" panose="03000600000000000000" pitchFamily="66" charset="-128"/>
              <a:ea typeface="HGS行書体" panose="03000600000000000000" pitchFamily="66" charset="-128"/>
            </a:endParaRPr>
          </a:p>
          <a:p>
            <a:pPr marL="0" indent="0">
              <a:buNone/>
            </a:pPr>
            <a:endParaRPr kumimoji="1" lang="en-US" altLang="ja-JP" sz="3500" dirty="0">
              <a:latin typeface="HGS行書体" panose="03000600000000000000" pitchFamily="66" charset="-128"/>
              <a:ea typeface="HGS行書体" panose="03000600000000000000" pitchFamily="66" charset="-128"/>
            </a:endParaRPr>
          </a:p>
          <a:p>
            <a:pPr marL="0" indent="0">
              <a:buNone/>
            </a:pPr>
            <a:r>
              <a:rPr kumimoji="1" lang="ja-JP" altLang="en-US" sz="3200" dirty="0">
                <a:latin typeface="HGS行書体" panose="03000600000000000000" pitchFamily="66" charset="-128"/>
                <a:ea typeface="HGS行書体" panose="03000600000000000000" pitchFamily="66" charset="-128"/>
              </a:rPr>
              <a:t>　　　　　　　　　　</a:t>
            </a:r>
            <a:r>
              <a:rPr kumimoji="1" lang="ja-JP" altLang="en-US" sz="2200" b="1" dirty="0">
                <a:latin typeface="HGS行書体" panose="03000600000000000000" pitchFamily="66" charset="-128"/>
                <a:ea typeface="HGS行書体" panose="03000600000000000000" pitchFamily="66" charset="-128"/>
              </a:rPr>
              <a:t>株式会社</a:t>
            </a:r>
            <a:r>
              <a:rPr kumimoji="1" lang="en-US" altLang="ja-JP" sz="1900" b="1" dirty="0">
                <a:latin typeface="HGS行書体" panose="03000600000000000000" pitchFamily="66" charset="-128"/>
                <a:ea typeface="HGS行書体" panose="03000600000000000000" pitchFamily="66" charset="-128"/>
              </a:rPr>
              <a:t>BSN</a:t>
            </a:r>
            <a:r>
              <a:rPr kumimoji="1" lang="ja-JP" altLang="en-US" sz="1900" b="1" dirty="0">
                <a:latin typeface="HGS行書体" panose="03000600000000000000" pitchFamily="66" charset="-128"/>
                <a:ea typeface="HGS行書体" panose="03000600000000000000" pitchFamily="66" charset="-128"/>
              </a:rPr>
              <a:t>アグリ千葉</a:t>
            </a:r>
            <a:endParaRPr kumimoji="1" lang="en-US" altLang="ja-JP" sz="1900" b="1" dirty="0">
              <a:latin typeface="HGS行書体" panose="03000600000000000000" pitchFamily="66" charset="-128"/>
              <a:ea typeface="HGS行書体" panose="03000600000000000000" pitchFamily="66" charset="-128"/>
            </a:endParaRPr>
          </a:p>
          <a:p>
            <a:pPr marL="0" indent="0">
              <a:buNone/>
            </a:pPr>
            <a:r>
              <a:rPr lang="ja-JP" altLang="en-US" sz="1900" b="1" dirty="0">
                <a:latin typeface="HGS行書体" panose="03000600000000000000" pitchFamily="66" charset="-128"/>
                <a:ea typeface="HGS行書体" panose="03000600000000000000" pitchFamily="66" charset="-128"/>
              </a:rPr>
              <a:t>　　　　　　　　　　　　　            代表取締役　鮎川二郎</a:t>
            </a:r>
            <a:endParaRPr lang="en-US" altLang="ja-JP" sz="1900" b="1" dirty="0">
              <a:latin typeface="HGS行書体" panose="03000600000000000000" pitchFamily="66" charset="-128"/>
              <a:ea typeface="HGS行書体" panose="03000600000000000000" pitchFamily="66" charset="-128"/>
            </a:endParaRPr>
          </a:p>
          <a:p>
            <a:pPr marL="0" indent="0">
              <a:buNone/>
            </a:pPr>
            <a:r>
              <a:rPr lang="ja-JP" altLang="en-US" sz="1900" b="1" dirty="0">
                <a:latin typeface="HGS行書体" panose="03000600000000000000" pitchFamily="66" charset="-128"/>
                <a:ea typeface="HGS行書体" panose="03000600000000000000" pitchFamily="66" charset="-128"/>
              </a:rPr>
              <a:t>　　　　　　　　　　　　               （一般社団法人　かずさ総研会長）</a:t>
            </a:r>
            <a:endParaRPr lang="en-US" altLang="ja-JP" sz="1900" b="1" dirty="0">
              <a:latin typeface="HGS行書体" panose="03000600000000000000" pitchFamily="66" charset="-128"/>
              <a:ea typeface="HGS行書体" panose="03000600000000000000" pitchFamily="66" charset="-128"/>
            </a:endParaRPr>
          </a:p>
          <a:p>
            <a:pPr marL="0" indent="0">
              <a:buNone/>
            </a:pPr>
            <a:r>
              <a:rPr lang="ja-JP" altLang="en-US" sz="1900" b="1" dirty="0">
                <a:latin typeface="HGS行書体" panose="03000600000000000000" pitchFamily="66" charset="-128"/>
                <a:ea typeface="HGS行書体" panose="03000600000000000000" pitchFamily="66" charset="-128"/>
              </a:rPr>
              <a:t>　　　　　　　　　　　　               （千葉商科大学名誉教授）</a:t>
            </a:r>
            <a:endParaRPr lang="en-US" altLang="ja-JP" sz="1900" b="1" dirty="0">
              <a:latin typeface="HGS行書体" panose="03000600000000000000" pitchFamily="66" charset="-128"/>
              <a:ea typeface="HGS行書体" panose="03000600000000000000" pitchFamily="66" charset="-128"/>
            </a:endParaRPr>
          </a:p>
          <a:p>
            <a:pPr marL="0" indent="0">
              <a:buNone/>
            </a:pPr>
            <a:r>
              <a:rPr lang="ja-JP" altLang="en-US" sz="1900" b="1" dirty="0">
                <a:latin typeface="HGS行書体" panose="03000600000000000000" pitchFamily="66" charset="-128"/>
                <a:ea typeface="HGS行書体" panose="03000600000000000000" pitchFamily="66" charset="-128"/>
              </a:rPr>
              <a:t>　　　　　　　　　　　　               （経済産業省経営革新等支援機関担当）</a:t>
            </a:r>
            <a:endParaRPr lang="en-US" altLang="ja-JP" sz="1900" b="1" dirty="0">
              <a:latin typeface="HGS行書体" panose="03000600000000000000" pitchFamily="66" charset="-128"/>
              <a:ea typeface="HGS行書体" panose="03000600000000000000" pitchFamily="66" charset="-128"/>
            </a:endParaRPr>
          </a:p>
          <a:p>
            <a:pPr marL="0" indent="0">
              <a:buNone/>
            </a:pPr>
            <a:endParaRPr lang="en-US" altLang="ja-JP" sz="2600" b="1" dirty="0">
              <a:latin typeface="HGS行書体" panose="03000600000000000000" pitchFamily="66" charset="-128"/>
              <a:ea typeface="HGS行書体" panose="03000600000000000000" pitchFamily="66" charset="-128"/>
            </a:endParaRPr>
          </a:p>
          <a:p>
            <a:pPr marL="0" indent="0">
              <a:buNone/>
            </a:pPr>
            <a:endParaRPr kumimoji="1" lang="ja-JP" altLang="en-US" sz="3200" dirty="0">
              <a:latin typeface="HGS行書体" panose="03000600000000000000" pitchFamily="66" charset="-128"/>
              <a:ea typeface="HGS行書体" panose="03000600000000000000" pitchFamily="66" charset="-128"/>
            </a:endParaRPr>
          </a:p>
        </p:txBody>
      </p:sp>
      <p:pic>
        <p:nvPicPr>
          <p:cNvPr id="12" name="図 11">
            <a:extLst>
              <a:ext uri="{FF2B5EF4-FFF2-40B4-BE49-F238E27FC236}">
                <a16:creationId xmlns:a16="http://schemas.microsoft.com/office/drawing/2014/main" id="{CAE2921F-7A8D-812C-7ECD-5B1896FCEBB7}"/>
              </a:ext>
            </a:extLst>
          </p:cNvPr>
          <p:cNvPicPr>
            <a:picLocks noChangeAspect="1"/>
          </p:cNvPicPr>
          <p:nvPr/>
        </p:nvPicPr>
        <p:blipFill>
          <a:blip r:embed="rId3"/>
          <a:stretch>
            <a:fillRect/>
          </a:stretch>
        </p:blipFill>
        <p:spPr>
          <a:xfrm>
            <a:off x="2566940" y="138832"/>
            <a:ext cx="11419318" cy="1611758"/>
          </a:xfrm>
          <a:prstGeom prst="rect">
            <a:avLst/>
          </a:prstGeom>
        </p:spPr>
      </p:pic>
      <p:sp>
        <p:nvSpPr>
          <p:cNvPr id="13" name="テキスト ボックス 12">
            <a:extLst>
              <a:ext uri="{FF2B5EF4-FFF2-40B4-BE49-F238E27FC236}">
                <a16:creationId xmlns:a16="http://schemas.microsoft.com/office/drawing/2014/main" id="{958FA41A-6218-1452-BE73-409BE2C9D3F0}"/>
              </a:ext>
            </a:extLst>
          </p:cNvPr>
          <p:cNvSpPr txBox="1"/>
          <p:nvPr/>
        </p:nvSpPr>
        <p:spPr>
          <a:xfrm>
            <a:off x="3962400" y="436879"/>
            <a:ext cx="5303520" cy="1015663"/>
          </a:xfrm>
          <a:prstGeom prst="rect">
            <a:avLst/>
          </a:prstGeom>
          <a:noFill/>
        </p:spPr>
        <p:txBody>
          <a:bodyPr wrap="square" rtlCol="0">
            <a:spAutoFit/>
          </a:bodyPr>
          <a:lstStyle/>
          <a:p>
            <a:r>
              <a:rPr kumimoji="1" lang="ja-JP" altLang="en-US" sz="6000" dirty="0">
                <a:solidFill>
                  <a:schemeClr val="accent6"/>
                </a:solidFill>
                <a:latin typeface="HGS行書体" panose="03000600000000000000" pitchFamily="66" charset="-128"/>
                <a:ea typeface="HGS行書体" panose="03000600000000000000" pitchFamily="66" charset="-128"/>
              </a:rPr>
              <a:t>かずさ総研塾</a:t>
            </a:r>
          </a:p>
        </p:txBody>
      </p:sp>
    </p:spTree>
    <p:extLst>
      <p:ext uri="{BB962C8B-B14F-4D97-AF65-F5344CB8AC3E}">
        <p14:creationId xmlns:p14="http://schemas.microsoft.com/office/powerpoint/2010/main" val="141123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889001" y="-229792"/>
            <a:ext cx="16225521" cy="7811254"/>
          </a:xfrm>
          <a:prstGeom prst="rect">
            <a:avLst/>
          </a:prstGeom>
          <a:ln w="38100">
            <a:solidFill>
              <a:schemeClr val="tx1"/>
            </a:solidFill>
          </a:ln>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579120" y="629920"/>
            <a:ext cx="10566400" cy="4754880"/>
          </a:xfrm>
        </p:spPr>
        <p:txBody>
          <a:bodyPr>
            <a:noAutofit/>
          </a:bodyPr>
          <a:lstStyle/>
          <a:p>
            <a:r>
              <a:rPr kumimoji="1" lang="ja-JP" altLang="en-US" sz="2400" b="0" i="0" u="none" strike="noStrike" kern="1200" cap="none" spc="0" normalizeH="0" baseline="0" noProof="0" dirty="0">
                <a:ln>
                  <a:noFill/>
                </a:ln>
                <a:solidFill>
                  <a:srgbClr val="00B050"/>
                </a:solidFill>
                <a:effectLst/>
                <a:uLnTx/>
                <a:uFillTx/>
                <a:latin typeface="HGP創英ﾌﾟﾚｾﾞﾝｽEB" panose="02020800000000000000" pitchFamily="18" charset="-128"/>
                <a:ea typeface="HGP創英ﾌﾟﾚｾﾞﾝｽEB" panose="02020800000000000000" pitchFamily="18" charset="-128"/>
                <a:cs typeface="+mj-cs"/>
              </a:rPr>
              <a:t>ステビアは、</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キク科ステビア属の多年草で、学名をステビア・レバウディアナ・ベルトニー（</a:t>
            </a:r>
            <a: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STEVIA</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　</a:t>
            </a:r>
            <a: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REBAUDIANA</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　</a:t>
            </a:r>
            <a: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BERTONI</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）といい、ステビア属１５０種余りの内ステビア・レバウディアナ・ベルトニーのみが甘みを含んでいます。</a:t>
            </a: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r>
              <a:rPr kumimoji="1" lang="ja-JP" altLang="en-US" sz="2400" b="0" i="0" u="none" strike="noStrike" kern="1200" cap="none" spc="0" normalizeH="0" baseline="0" noProof="0" dirty="0">
                <a:ln>
                  <a:noFill/>
                </a:ln>
                <a:solidFill>
                  <a:srgbClr val="00B050"/>
                </a:solidFill>
                <a:effectLst/>
                <a:uLnTx/>
                <a:uFillTx/>
                <a:latin typeface="HGP創英ﾌﾟﾚｾﾞﾝｽEB" panose="02020800000000000000" pitchFamily="18" charset="-128"/>
                <a:ea typeface="HGP創英ﾌﾟﾚｾﾞﾝｽEB" panose="02020800000000000000" pitchFamily="18" charset="-128"/>
                <a:cs typeface="+mj-cs"/>
              </a:rPr>
              <a:t>・葉には</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甘未成分のステビオール配糖体があり、その主要な配糖体にはステビオサイドとレバウデオサイド</a:t>
            </a:r>
            <a: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A</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などを含んでいる。</a:t>
            </a: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r>
              <a:rPr kumimoji="1" lang="ja-JP" altLang="en-US" sz="2400" b="0" i="0" u="none" strike="noStrike" kern="1200" cap="none" spc="0" normalizeH="0" baseline="0" noProof="0" dirty="0">
                <a:ln>
                  <a:noFill/>
                </a:ln>
                <a:solidFill>
                  <a:srgbClr val="00B050"/>
                </a:solidFill>
                <a:effectLst/>
                <a:uLnTx/>
                <a:uFillTx/>
                <a:latin typeface="HGP創英ﾌﾟﾚｾﾞﾝｽEB" panose="02020800000000000000" pitchFamily="18" charset="-128"/>
                <a:ea typeface="HGP創英ﾌﾟﾚｾﾞﾝｽEB" panose="02020800000000000000" pitchFamily="18" charset="-128"/>
                <a:cs typeface="+mj-cs"/>
              </a:rPr>
              <a:t>・ステビアの乾燥葉には、</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甘未成分が約１０～１２％ぐらい含まれ、砂糖の</a:t>
            </a:r>
            <a: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300</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倍も甘いとされ、そのうえ低カロリー（１００ｍｌあたり」９カロリー）であることからダイエット食品として注目されています。</a:t>
            </a: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清涼飲料水などにも使われ</a:t>
            </a:r>
            <a:r>
              <a:rPr kumimoji="1" lang="ja-JP" altLang="en-US" sz="2400" b="0" i="0" u="none" strike="noStrike" kern="1200" cap="none" spc="0" normalizeH="0" baseline="0" noProof="0" dirty="0">
                <a:ln>
                  <a:noFill/>
                </a:ln>
                <a:solidFill>
                  <a:prstClr val="black"/>
                </a:solidFill>
                <a:effectLst/>
                <a:highlight>
                  <a:srgbClr val="00FFFF"/>
                </a:highlight>
                <a:uLnTx/>
                <a:uFillTx/>
                <a:latin typeface="HGP創英ﾌﾟﾚｾﾞﾝｽEB" panose="02020800000000000000" pitchFamily="18" charset="-128"/>
                <a:ea typeface="HGP創英ﾌﾟﾚｾﾞﾝｽEB" panose="02020800000000000000" pitchFamily="18" charset="-128"/>
                <a:cs typeface="+mj-cs"/>
              </a:rPr>
              <a:t>糖尿に悩む人々にも利用</a:t>
            </a:r>
            <a:r>
              <a:rPr kumimoji="1" lang="ja-JP" altLang="en-US"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されています。</a:t>
            </a: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r>
              <a:rPr kumimoji="1" lang="ja-JP" altLang="en-US"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a:t>
            </a:r>
            <a:r>
              <a:rPr kumimoji="1" lang="ja-JP" altLang="en-US" b="0" i="0" u="none" strike="noStrike" kern="1200" cap="none" spc="0" normalizeH="0" baseline="0" noProof="0" dirty="0">
                <a:ln>
                  <a:noFill/>
                </a:ln>
                <a:solidFill>
                  <a:schemeClr val="accent4">
                    <a:lumMod val="75000"/>
                  </a:schemeClr>
                </a:solidFill>
                <a:effectLst/>
                <a:uLnTx/>
                <a:uFillTx/>
                <a:latin typeface="HGP創英ﾌﾟﾚｾﾞﾝｽEB" panose="02020800000000000000" pitchFamily="18" charset="-128"/>
                <a:ea typeface="HGP創英ﾌﾟﾚｾﾞﾝｽEB" panose="02020800000000000000" pitchFamily="18" charset="-128"/>
                <a:cs typeface="+mj-cs"/>
              </a:rPr>
              <a:t>ステビアの茎には、</a:t>
            </a:r>
            <a:r>
              <a:rPr kumimoji="1" lang="ja-JP" altLang="en-US"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ミネラルや様々な栄養成分が含まれていることが分かるにつれて有効利用の研究がされはじめ、</a:t>
            </a:r>
            <a:r>
              <a:rPr kumimoji="1" lang="ja-JP" altLang="en-US" b="0" i="0" u="none" strike="noStrike" kern="1200" cap="none" spc="0" normalizeH="0" baseline="0" noProof="0" dirty="0">
                <a:ln>
                  <a:noFill/>
                </a:ln>
                <a:solidFill>
                  <a:schemeClr val="accent4">
                    <a:lumMod val="75000"/>
                  </a:schemeClr>
                </a:solidFill>
                <a:effectLst/>
                <a:uLnTx/>
                <a:uFillTx/>
                <a:latin typeface="HGP創英ﾌﾟﾚｾﾞﾝｽEB" panose="02020800000000000000" pitchFamily="18" charset="-128"/>
                <a:ea typeface="HGP創英ﾌﾟﾚｾﾞﾝｽEB" panose="02020800000000000000" pitchFamily="18" charset="-128"/>
                <a:cs typeface="+mj-cs"/>
              </a:rPr>
              <a:t>茎と</a:t>
            </a:r>
            <a:r>
              <a:rPr kumimoji="1" lang="ja-JP" altLang="en-US" b="0" i="0" u="none" strike="noStrike" kern="1200" cap="none" spc="0" normalizeH="0" baseline="0" noProof="0" dirty="0">
                <a:ln>
                  <a:noFill/>
                </a:ln>
                <a:solidFill>
                  <a:srgbClr val="00B050"/>
                </a:solidFill>
                <a:effectLst/>
                <a:uLnTx/>
                <a:uFillTx/>
                <a:latin typeface="HGP創英ﾌﾟﾚｾﾞﾝｽEB" panose="02020800000000000000" pitchFamily="18" charset="-128"/>
                <a:ea typeface="HGP創英ﾌﾟﾚｾﾞﾝｽEB" panose="02020800000000000000" pitchFamily="18" charset="-128"/>
                <a:cs typeface="+mj-cs"/>
              </a:rPr>
              <a:t>葉を</a:t>
            </a:r>
            <a:r>
              <a:rPr kumimoji="1" lang="ja-JP" altLang="en-US" b="0" i="0" u="none" strike="noStrike" kern="1200" cap="none" spc="0" normalizeH="0" baseline="0" noProof="0" dirty="0">
                <a:ln>
                  <a:noFill/>
                </a:ln>
                <a:solidFill>
                  <a:srgbClr val="0070C0"/>
                </a:solidFill>
                <a:effectLst/>
                <a:uLnTx/>
                <a:uFillTx/>
                <a:latin typeface="HGP創英ﾌﾟﾚｾﾞﾝｽEB" panose="02020800000000000000" pitchFamily="18" charset="-128"/>
                <a:ea typeface="HGP創英ﾌﾟﾚｾﾞﾝｽEB" panose="02020800000000000000" pitchFamily="18" charset="-128"/>
                <a:cs typeface="+mj-cs"/>
              </a:rPr>
              <a:t>混ぜ発酵濃縮させた液</a:t>
            </a:r>
            <a:r>
              <a:rPr kumimoji="1" lang="en-US" altLang="ja-JP" b="0" i="0" u="none" strike="noStrike" kern="1200" cap="none" spc="0" normalizeH="0" baseline="0" noProof="0" dirty="0">
                <a:ln>
                  <a:noFill/>
                </a:ln>
                <a:solidFill>
                  <a:srgbClr val="FF3300"/>
                </a:solidFill>
                <a:effectLst/>
                <a:uLnTx/>
                <a:uFillTx/>
                <a:latin typeface="HGP創英ﾌﾟﾚｾﾞﾝｽEB" panose="02020800000000000000" pitchFamily="18" charset="-128"/>
                <a:ea typeface="HGP創英ﾌﾟﾚｾﾞﾝｽEB" panose="02020800000000000000" pitchFamily="18" charset="-128"/>
                <a:cs typeface="+mj-cs"/>
              </a:rPr>
              <a:t>(</a:t>
            </a:r>
            <a:r>
              <a:rPr kumimoji="1" lang="ja-JP" altLang="en-US" b="0" i="0" u="none" strike="noStrike" kern="1200" cap="none" spc="0" normalizeH="0" baseline="0" noProof="0" dirty="0">
                <a:ln>
                  <a:noFill/>
                </a:ln>
                <a:solidFill>
                  <a:srgbClr val="FF3300"/>
                </a:solidFill>
                <a:effectLst/>
                <a:uLnTx/>
                <a:uFillTx/>
                <a:latin typeface="HGP創英ﾌﾟﾚｾﾞﾝｽEB" panose="02020800000000000000" pitchFamily="18" charset="-128"/>
                <a:ea typeface="HGP創英ﾌﾟﾚｾﾞﾝｽEB" panose="02020800000000000000" pitchFamily="18" charset="-128"/>
                <a:cs typeface="+mj-cs"/>
              </a:rPr>
              <a:t>ステビア発酵濃縮液</a:t>
            </a:r>
            <a:r>
              <a:rPr kumimoji="1" lang="en-US" altLang="ja-JP" b="0" i="0" u="none" strike="noStrike" kern="1200" cap="none" spc="0" normalizeH="0" baseline="0" noProof="0" dirty="0">
                <a:ln>
                  <a:noFill/>
                </a:ln>
                <a:solidFill>
                  <a:srgbClr val="FF3300"/>
                </a:solidFill>
                <a:effectLst/>
                <a:uLnTx/>
                <a:uFillTx/>
                <a:latin typeface="HGP創英ﾌﾟﾚｾﾞﾝｽEB" panose="02020800000000000000" pitchFamily="18" charset="-128"/>
                <a:ea typeface="HGP創英ﾌﾟﾚｾﾞﾝｽEB" panose="02020800000000000000" pitchFamily="18" charset="-128"/>
                <a:cs typeface="+mj-cs"/>
              </a:rPr>
              <a:t>)</a:t>
            </a:r>
            <a:r>
              <a:rPr kumimoji="1" lang="ja-JP" altLang="en-US"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t>には有効成分が多量に含まれ、</a:t>
            </a:r>
            <a:r>
              <a:rPr kumimoji="1" lang="ja-JP" altLang="en-US" b="0" i="0" u="sng"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mj-cs"/>
              </a:rPr>
              <a:t>食品・農業・畜産・水産業分野での多義にわたる優れた機能が期待されています。</a:t>
            </a:r>
            <a:br>
              <a:rPr kumimoji="1" lang="en-US" altLang="ja-JP" b="0" i="0" u="sng"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mj-cs"/>
              </a:rPr>
            </a:br>
            <a:br>
              <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j-cs"/>
              </a:rPr>
            </a:br>
            <a:endParaRPr kumimoji="1" lang="ja-JP" altLang="en-US" sz="2400" dirty="0"/>
          </a:p>
        </p:txBody>
      </p:sp>
      <p:sp>
        <p:nvSpPr>
          <p:cNvPr id="2" name="太陽 1">
            <a:extLst>
              <a:ext uri="{FF2B5EF4-FFF2-40B4-BE49-F238E27FC236}">
                <a16:creationId xmlns:a16="http://schemas.microsoft.com/office/drawing/2014/main" id="{8E4B939D-C3DB-66E8-99B5-FAEFEC026BFB}"/>
              </a:ext>
            </a:extLst>
          </p:cNvPr>
          <p:cNvSpPr/>
          <p:nvPr/>
        </p:nvSpPr>
        <p:spPr>
          <a:xfrm>
            <a:off x="5532120" y="3675835"/>
            <a:ext cx="4023360" cy="3258820"/>
          </a:xfrm>
          <a:prstGeom prst="sun">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636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838200" y="233680"/>
            <a:ext cx="10515600" cy="5943283"/>
          </a:xfrm>
        </p:spPr>
        <p:txBody>
          <a:bodyPr>
            <a:normAutofit fontScale="92500" lnSpcReduction="10000"/>
          </a:bodyPr>
          <a:lstStyle/>
          <a:p>
            <a:pPr marL="0" marR="0" algn="just">
              <a:lnSpc>
                <a:spcPct val="100000"/>
              </a:lnSpc>
              <a:spcBef>
                <a:spcPts val="0"/>
              </a:spcBef>
              <a:spcAft>
                <a:spcPts val="0"/>
              </a:spcAft>
            </a:pPr>
            <a:endParaRPr lang="en-US"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lnSpc>
                <a:spcPct val="100000"/>
              </a:lnSpc>
              <a:spcBef>
                <a:spcPts val="0"/>
              </a:spcBef>
              <a:spcAft>
                <a:spcPts val="0"/>
              </a:spcAft>
            </a:pP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この</a:t>
            </a:r>
            <a:r>
              <a:rPr lang="ja-JP" altLang="ja-JP" sz="2800" kern="100" dirty="0">
                <a:effectLst/>
                <a:highlight>
                  <a:srgbClr val="00FFFF"/>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発酵濃縮液</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の中には、酸素がなければ生きられない好気性の微生物と、酸素が嫌いな嫌気性の微生物が共存しているのが大きな特徴です。この共存培養液こそステビアの発酵液が食品分野ばかりでなく、環境改善分野で注目される点です。</a:t>
            </a:r>
            <a:endParaRPr lang="en-US"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lnSpc>
                <a:spcPct val="100000"/>
              </a:lnSpc>
              <a:spcBef>
                <a:spcPts val="0"/>
              </a:spcBef>
              <a:spcAft>
                <a:spcPts val="0"/>
              </a:spcAft>
            </a:pPr>
            <a:endPar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lnSpc>
                <a:spcPct val="100000"/>
              </a:lnSpc>
              <a:spcBef>
                <a:spcPts val="0"/>
              </a:spcBef>
              <a:spcAft>
                <a:spcPts val="0"/>
              </a:spcAft>
            </a:pP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lang="ja-JP" altLang="ja-JP" sz="2800" kern="100" dirty="0">
                <a:effectLst/>
                <a:highlight>
                  <a:srgbClr val="00FFFF"/>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ステビア発酵濃縮液</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には、蘇生型の光合成菌、乳酸菌、酵母、麹菌、有用放射性菌など、人間や植物に有益なものを作り出す微生物で構成されています。また、ステビアの蘇生菌が作り出す分泌物の中には、アミノ酸、有機酸、各種ビタミンなど動植物の栄養になるものが非常に多く含まれています。</a:t>
            </a:r>
            <a:endParaRPr lang="en-US"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lnSpc>
                <a:spcPct val="110000"/>
              </a:lnSpc>
              <a:spcBef>
                <a:spcPts val="0"/>
              </a:spcBef>
              <a:spcAft>
                <a:spcPts val="0"/>
              </a:spcAft>
            </a:pPr>
            <a:endParaRPr lang="en-US"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lnSpc>
                <a:spcPct val="110000"/>
              </a:lnSpc>
              <a:spcBef>
                <a:spcPts val="0"/>
              </a:spcBef>
              <a:spcAft>
                <a:spcPts val="0"/>
              </a:spcAft>
            </a:pPr>
            <a:r>
              <a:rPr lang="ja-JP" altLang="ja-JP" sz="2200" kern="100" dirty="0">
                <a:solidFill>
                  <a:srgbClr val="0070C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ステビア発酵濃縮液には、下記の有害菌の殺菌効果を示すこと、また、有用菌であるビフィズス菌、乳酸菌などは殺菌しないので</a:t>
            </a:r>
            <a:r>
              <a:rPr lang="ja-JP" altLang="ja-JP" sz="2200" kern="100" dirty="0">
                <a:solidFill>
                  <a:srgbClr val="FF000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選択的殺菌作用</a:t>
            </a:r>
            <a:r>
              <a:rPr lang="ja-JP" altLang="ja-JP" sz="2200" kern="100" dirty="0">
                <a:solidFill>
                  <a:srgbClr val="0070C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があるという研究成果が東北大学農学部応用微生物研究室から日本細菌学会で発表しています。</a:t>
            </a:r>
            <a:endParaRPr lang="en-US" altLang="ja-JP" sz="2200" kern="100" dirty="0">
              <a:solidFill>
                <a:srgbClr val="0070C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algn="just">
              <a:lnSpc>
                <a:spcPct val="110000"/>
              </a:lnSpc>
              <a:spcBef>
                <a:spcPts val="0"/>
              </a:spcBef>
              <a:spcAft>
                <a:spcPts val="0"/>
              </a:spcAft>
            </a:pPr>
            <a:endParaRPr lang="ja-JP" altLang="ja-JP" sz="2200" kern="100" dirty="0">
              <a:solidFill>
                <a:srgbClr val="0070C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lnSpc>
                <a:spcPct val="110000"/>
              </a:lnSpc>
              <a:spcBef>
                <a:spcPts val="0"/>
              </a:spcBef>
              <a:spcAft>
                <a:spcPts val="0"/>
              </a:spcAft>
              <a:buNone/>
            </a:pPr>
            <a:r>
              <a:rPr lang="ja-JP" altLang="ja-JP" sz="2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lang="ja-JP" altLang="ja-JP" sz="2200" kern="100" dirty="0">
                <a:solidFill>
                  <a:srgbClr val="FF000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食中毒病原菌の</a:t>
            </a:r>
            <a:r>
              <a:rPr lang="en-US" altLang="ja-JP" sz="2200" kern="100" dirty="0">
                <a:solidFill>
                  <a:srgbClr val="FF000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O157  </a:t>
            </a:r>
            <a:r>
              <a:rPr lang="ja-JP" altLang="ja-JP" sz="2200" kern="100" dirty="0">
                <a:solidFill>
                  <a:srgbClr val="FF000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・病原性大腸菌　・サルモネラ菌　・腸炎ビブリオ菌および黄色ブドウ球菌</a:t>
            </a:r>
          </a:p>
          <a:p>
            <a:pPr marL="0" marR="0" algn="just">
              <a:lnSpc>
                <a:spcPct val="100000"/>
              </a:lnSpc>
              <a:spcBef>
                <a:spcPts val="0"/>
              </a:spcBef>
              <a:spcAft>
                <a:spcPts val="0"/>
              </a:spcAft>
            </a:pPr>
            <a:endParaRPr lang="en-US" altLang="ja-JP" kern="100" dirty="0">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lnSpc>
                <a:spcPct val="100000"/>
              </a:lnSpc>
              <a:spcBef>
                <a:spcPts val="0"/>
              </a:spcBef>
              <a:spcAft>
                <a:spcPts val="0"/>
              </a:spcAft>
            </a:pPr>
            <a:endPar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99569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797559" y="-229792"/>
            <a:ext cx="11541760" cy="1325563"/>
          </a:xfrm>
        </p:spPr>
        <p:txBody>
          <a:bodyPr>
            <a:normAutofit/>
          </a:bodyPr>
          <a:lstStyle/>
          <a:p>
            <a:r>
              <a:rPr kumimoji="1" lang="ja-JP" altLang="en-US" sz="3600" b="1" dirty="0">
                <a:latin typeface="HGP創英ﾌﾟﾚｾﾞﾝｽEB" panose="02020800000000000000" pitchFamily="18" charset="-128"/>
                <a:ea typeface="HGP創英ﾌﾟﾚｾﾞﾝｽEB" panose="02020800000000000000" pitchFamily="18" charset="-128"/>
              </a:rPr>
              <a:t>５．ステビア農業は「食文化を変える」「農業を再生する」</a:t>
            </a:r>
            <a:endParaRPr kumimoji="1" lang="ja-JP" altLang="en-US" sz="4800" b="1" dirty="0">
              <a:latin typeface="HGP創英ﾌﾟﾚｾﾞﾝｽEB" panose="02020800000000000000" pitchFamily="18" charset="-128"/>
              <a:ea typeface="HGP創英ﾌﾟﾚｾﾞﾝｽEB" panose="02020800000000000000" pitchFamily="18" charset="-128"/>
            </a:endParaRPr>
          </a:p>
        </p:txBody>
      </p:sp>
      <p:sp>
        <p:nvSpPr>
          <p:cNvPr id="10" name="コンテンツ プレースホルダー 9">
            <a:extLst>
              <a:ext uri="{FF2B5EF4-FFF2-40B4-BE49-F238E27FC236}">
                <a16:creationId xmlns:a16="http://schemas.microsoft.com/office/drawing/2014/main" id="{9E7DC84E-EAE8-3713-250A-B73D643F242B}"/>
              </a:ext>
            </a:extLst>
          </p:cNvPr>
          <p:cNvSpPr>
            <a:spLocks noGrp="1"/>
          </p:cNvSpPr>
          <p:nvPr>
            <p:ph idx="1"/>
          </p:nvPr>
        </p:nvSpPr>
        <p:spPr>
          <a:xfrm>
            <a:off x="1031240" y="1095771"/>
            <a:ext cx="10515600" cy="5394643"/>
          </a:xfrm>
        </p:spPr>
        <p:txBody>
          <a:bodyPr/>
          <a:lstStyle/>
          <a:p>
            <a:pPr marL="0" marR="0" indent="133350" algn="just">
              <a:spcBef>
                <a:spcPts val="0"/>
              </a:spcBef>
              <a:spcAft>
                <a:spcPts val="0"/>
              </a:spcAft>
            </a:pPr>
            <a:r>
              <a:rPr lang="ja-JP" altLang="ja-JP" sz="2800" kern="100" dirty="0">
                <a:effectLst/>
                <a:highlight>
                  <a:srgbClr val="00FFFF"/>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ステビア発酵濃縮液と粉末化・ペレット化したステビア資材</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を農業分野で利用すると土壌や植物自体に病気を寄せ付けない力がついてくるようになり、農薬や化学肥料を使用しなくても農作物を豊かに育て実らせることが注目されており、「</a:t>
            </a:r>
            <a:r>
              <a:rPr lang="ja-JP" altLang="ja-JP" sz="2800" kern="100" dirty="0">
                <a:effectLst/>
                <a:highlight>
                  <a:srgbClr val="00FFFF"/>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ステビア農法</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」と呼ばれています。</a:t>
            </a:r>
          </a:p>
          <a:p>
            <a:pPr marL="0" marR="0" algn="just">
              <a:spcBef>
                <a:spcPts val="0"/>
              </a:spcBef>
              <a:spcAft>
                <a:spcPts val="0"/>
              </a:spcAft>
            </a:pP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ステビア発酵濃縮液の特徴は、作物品質向上効果に優れる品種の茎葉を用いて、化学的処理をすることなく製造しています。 このため、 有機栽培や畜産、水産分野での活用にも注目されています。</a:t>
            </a:r>
            <a:endParaRPr lang="en-US"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spcBef>
                <a:spcPts val="0"/>
              </a:spcBef>
              <a:spcAft>
                <a:spcPts val="0"/>
              </a:spcAft>
            </a:pPr>
            <a:endParaRPr lang="en-US" altLang="ja-JP" kern="100" dirty="0">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indent="0" algn="just">
              <a:spcBef>
                <a:spcPts val="0"/>
              </a:spcBef>
              <a:spcAft>
                <a:spcPts val="0"/>
              </a:spcAft>
              <a:buNone/>
            </a:pPr>
            <a:r>
              <a:rPr lang="ja-JP"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①　土壌の有効成分が増え、土壌を改良する。</a:t>
            </a:r>
            <a:endParaRPr lang="en-US"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indent="0" algn="just">
              <a:spcBef>
                <a:spcPts val="0"/>
              </a:spcBef>
              <a:spcAft>
                <a:spcPts val="0"/>
              </a:spcAft>
              <a:buNone/>
            </a:pPr>
            <a:r>
              <a:rPr lang="ja-JP" altLang="en-US" b="1" kern="100" dirty="0">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lang="ja-JP" altLang="ja-JP" sz="28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有用菌であるビフィズス菌、乳酸菌などは殺菌しないので選択的殺菌作用がある</a:t>
            </a:r>
            <a:endPar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algn="just">
              <a:spcBef>
                <a:spcPts val="0"/>
              </a:spcBef>
              <a:spcAft>
                <a:spcPts val="0"/>
              </a:spcAft>
            </a:pPr>
            <a:endPar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14285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EF5F6D74-DF87-0EDE-0EF9-9C90978C0A8E}"/>
              </a:ext>
            </a:extLst>
          </p:cNvPr>
          <p:cNvSpPr>
            <a:spLocks noGrp="1"/>
          </p:cNvSpPr>
          <p:nvPr>
            <p:ph idx="1"/>
          </p:nvPr>
        </p:nvSpPr>
        <p:spPr>
          <a:xfrm>
            <a:off x="238760" y="199312"/>
            <a:ext cx="11953240" cy="6376275"/>
          </a:xfrm>
        </p:spPr>
        <p:txBody>
          <a:bodyPr/>
          <a:lstStyle/>
          <a:p>
            <a:pPr marL="0" indent="0">
              <a:buNone/>
            </a:pPr>
            <a:endParaRPr lang="ja-JP" altLang="en-US" dirty="0"/>
          </a:p>
        </p:txBody>
      </p:sp>
      <p:sp>
        <p:nvSpPr>
          <p:cNvPr id="8" name="Rectangle 2">
            <a:extLst>
              <a:ext uri="{FF2B5EF4-FFF2-40B4-BE49-F238E27FC236}">
                <a16:creationId xmlns:a16="http://schemas.microsoft.com/office/drawing/2014/main" id="{659774A3-CE2E-106D-BAF7-145DFBE11104}"/>
              </a:ext>
            </a:extLst>
          </p:cNvPr>
          <p:cNvSpPr>
            <a:spLocks noChangeArrowheads="1"/>
          </p:cNvSpPr>
          <p:nvPr/>
        </p:nvSpPr>
        <p:spPr bwMode="auto">
          <a:xfrm>
            <a:off x="-599440" y="1993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3">
            <a:extLst>
              <a:ext uri="{FF2B5EF4-FFF2-40B4-BE49-F238E27FC236}">
                <a16:creationId xmlns:a16="http://schemas.microsoft.com/office/drawing/2014/main" id="{77B414EE-9C43-0667-12F5-99DA2192E950}"/>
              </a:ext>
            </a:extLst>
          </p:cNvPr>
          <p:cNvSpPr>
            <a:spLocks noChangeArrowheads="1"/>
          </p:cNvSpPr>
          <p:nvPr/>
        </p:nvSpPr>
        <p:spPr bwMode="auto">
          <a:xfrm>
            <a:off x="360680" y="503157"/>
            <a:ext cx="1195324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3200" b="1"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②　</a:t>
            </a:r>
            <a:r>
              <a:rPr kumimoji="0" lang="ja-JP" altLang="ja-JP" sz="2800" b="1"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糖度が上がり、食味も向上する。</a:t>
            </a:r>
            <a:endParaRPr kumimoji="0" lang="ja-JP" altLang="ja-JP" sz="20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ステビアが本来有している植物糖度は、他の植に吸収されます。天然の甘味が農産物に吸収されることによって</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0" lang="ja-JP"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まろやかな食味となり、糖度の高い果物などは消費者に好まれるし、ビタミン、ミネラル豊富な作物が摂れる生産者にとって価格的に有利となります。</a:t>
            </a:r>
            <a:endParaRPr kumimoji="0" lang="ja-JP" altLang="ja-JP" sz="20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例えば、</a:t>
            </a:r>
            <a:r>
              <a:rPr kumimoji="0" lang="ja-JP" altLang="ja-JP" sz="2800" b="0" i="0" u="none" strike="noStrike" cap="none" normalizeH="0" baseline="0" dirty="0">
                <a:ln>
                  <a:noFill/>
                </a:ln>
                <a:solidFill>
                  <a:schemeClr val="tx1"/>
                </a:solidFill>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千葉県旭市の</a:t>
            </a:r>
            <a:r>
              <a:rPr kumimoji="0" lang="ja-JP" altLang="ja-JP" sz="2800" b="1" i="0" u="none" strike="noStrike" cap="none" normalizeH="0" baseline="0" dirty="0">
                <a:ln>
                  <a:noFill/>
                </a:ln>
                <a:solidFill>
                  <a:schemeClr val="tx1"/>
                </a:solidFill>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ステビア農法生産組合</a:t>
            </a:r>
            <a:endParaRPr kumimoji="0" lang="en-US" altLang="ja-JP" sz="2800" b="1" i="0" u="none" strike="noStrike" cap="none" normalizeH="0" baseline="0" dirty="0">
              <a:ln>
                <a:noFill/>
              </a:ln>
              <a:solidFill>
                <a:schemeClr val="tx1"/>
              </a:solidFill>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1"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（右図）</a:t>
            </a:r>
            <a:r>
              <a:rPr kumimoji="0" lang="ja-JP"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の「やよいひめ」は、ステビア農法で</a:t>
            </a:r>
            <a:endPar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栽培された</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2005</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年に品種登録された苺で、糖度</a:t>
            </a:r>
            <a:endPar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は</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12.9</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度とされ、完熟でもしっかりして果肉食感が</a:t>
            </a:r>
            <a:endPar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楽しめるとされています。</a:t>
            </a:r>
            <a:endPar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https://www.sanchokudayori.com/shopdetail/000000002158/</a:t>
            </a:r>
            <a:r>
              <a:rPr kumimoji="0" lang="ja-JP" altLang="en-US"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28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28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28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dirty="0">
                <a:latin typeface="游明朝" panose="02020400000000000000" pitchFamily="18" charset="-128"/>
                <a:ea typeface="游明朝" panose="02020400000000000000" pitchFamily="18" charset="-128"/>
                <a:cs typeface="Times New Roman" panose="02020603050405020304" pitchFamily="18" charset="0"/>
              </a:rPr>
              <a:t>　　　　　　　　　　　　　　　　　　　　　　　　</a:t>
            </a:r>
            <a:r>
              <a:rPr kumimoji="0" lang="ja-JP" altLang="en-US" sz="1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図</a:t>
            </a:r>
            <a:r>
              <a:rPr kumimoji="0" lang="en-US" altLang="ja-JP" sz="1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1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ステビア生産組合やよいひめ</a:t>
            </a:r>
            <a:endParaRPr kumimoji="0" lang="ja-JP" altLang="en-US" sz="5400" b="0" i="0" u="none" strike="noStrike" cap="none" normalizeH="0" baseline="0" dirty="0">
              <a:ln>
                <a:noFill/>
              </a:ln>
              <a:solidFill>
                <a:schemeClr val="tx1"/>
              </a:solidFill>
              <a:effectLst/>
              <a:latin typeface="Arial" panose="020B0604020202020204" pitchFamily="34" charset="0"/>
            </a:endParaRPr>
          </a:p>
        </p:txBody>
      </p:sp>
      <p:pic>
        <p:nvPicPr>
          <p:cNvPr id="2049" name="図 5">
            <a:extLst>
              <a:ext uri="{FF2B5EF4-FFF2-40B4-BE49-F238E27FC236}">
                <a16:creationId xmlns:a16="http://schemas.microsoft.com/office/drawing/2014/main" id="{66673072-77FE-10AA-4F80-6C3465CCE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112" y="2327635"/>
            <a:ext cx="4027208" cy="402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5" name="コンテンツ プレースホルダー 4">
            <a:extLst>
              <a:ext uri="{FF2B5EF4-FFF2-40B4-BE49-F238E27FC236}">
                <a16:creationId xmlns:a16="http://schemas.microsoft.com/office/drawing/2014/main" id="{8FE1F88A-875B-8508-D68B-D9BE8C33FEFE}"/>
              </a:ext>
            </a:extLst>
          </p:cNvPr>
          <p:cNvSpPr txBox="1">
            <a:spLocks noGrp="1"/>
          </p:cNvSpPr>
          <p:nvPr>
            <p:ph idx="1"/>
          </p:nvPr>
        </p:nvSpPr>
        <p:spPr>
          <a:xfrm>
            <a:off x="543560" y="-13957"/>
            <a:ext cx="11404600" cy="6603987"/>
          </a:xfrm>
          <a:prstGeom prst="rect">
            <a:avLst/>
          </a:prstGeom>
          <a:noFill/>
        </p:spPr>
        <p:txBody>
          <a:bodyPr wrap="square">
            <a:spAutoFit/>
          </a:bodyPr>
          <a:lstStyle/>
          <a:p>
            <a:pPr marL="0" marR="0" indent="0" algn="just">
              <a:spcBef>
                <a:spcPts val="0"/>
              </a:spcBef>
              <a:spcAft>
                <a:spcPts val="0"/>
              </a:spcAft>
              <a:buNone/>
            </a:pPr>
            <a:r>
              <a:rPr lang="ja-JP"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③　農産物の日持ちが大変よくなる。</a:t>
            </a:r>
            <a:endParaRPr lang="en-US"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indent="0" algn="just">
              <a:spcBef>
                <a:spcPts val="0"/>
              </a:spcBef>
              <a:spcAft>
                <a:spcPts val="0"/>
              </a:spcAft>
              <a:buNone/>
            </a:pPr>
            <a:r>
              <a:rPr lang="ja-JP" altLang="en-US" sz="1400" dirty="0">
                <a:ea typeface="游明朝" panose="02020400000000000000" pitchFamily="18" charset="-128"/>
                <a:cs typeface="Times New Roman" panose="02020603050405020304" pitchFamily="18" charset="0"/>
              </a:rPr>
              <a:t>　　</a:t>
            </a: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ステビアの有用成分、特に</a:t>
            </a:r>
            <a:r>
              <a:rPr lang="ja-JP" altLang="ja-JP" dirty="0">
                <a:solidFill>
                  <a:schemeClr val="accent1"/>
                </a:solidFill>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抗酸化作用の成分を土壌中から吸収したり、ステビア液を葉面散布</a:t>
            </a: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によって吸収されると果実、野菜、米などは日持ちが良くなり、新鮮さを保つことができます。農産物が収穫されてから消費者に届くまでの期間に農産物の品質を保つ</a:t>
            </a: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ことは</a:t>
            </a: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重要で流通・販売業にとっても有利となります。</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b="1" dirty="0">
                <a:effectLst/>
                <a:highlight>
                  <a:srgbClr val="00FFFF"/>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宮城県加美町の菅原精米工業㈱</a:t>
            </a:r>
            <a:r>
              <a:rPr lang="ja-JP" altLang="ja-JP" dirty="0">
                <a:effectLst/>
                <a:highlight>
                  <a:srgbClr val="00FFFF"/>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は、</a:t>
            </a:r>
            <a:endParaRPr lang="en-US" altLang="ja-JP" dirty="0">
              <a:effectLst/>
              <a:highlight>
                <a:srgbClr val="00FFFF"/>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ホームページで「『おいしいお米は土壌作りから』</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の考え方を基本に化学処理をせずじっくりと成熟発</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酵して作ったステビア濃縮液を農法に導入して栽培</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した米は、風味、粘り、つや、食感とも高い数値を</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獲得し、お米本来の甘さを引き出し、冷えてもつや</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が良く味が落ちないことからお弁当、おにぎりにも</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おすすめです。</a:t>
            </a:r>
            <a:r>
              <a:rPr lang="ja-JP" altLang="ja-JP"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ステビア濃縮液は、土壌中の農薬や</a:t>
            </a:r>
            <a:endParaRPr lang="en-US" altLang="ja-JP"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化学肥料の残留有</a:t>
            </a:r>
            <a:r>
              <a:rPr lang="ja-JP"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害物を分解・解毒し、安全でヘルシーなお米作りに効果を発揮します。と記されています。</a:t>
            </a:r>
            <a:endParaRPr lang="en-US" altLang="ja-JP"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sz="1800" dirty="0">
                <a:effectLst/>
                <a:ea typeface="游明朝" panose="02020400000000000000" pitchFamily="18" charset="-128"/>
                <a:cs typeface="Times New Roman" panose="02020603050405020304" pitchFamily="18" charset="0"/>
              </a:rPr>
              <a:t>（</a:t>
            </a:r>
            <a:r>
              <a:rPr lang="en-US" altLang="ja-JP" sz="1800" u="sng" dirty="0">
                <a:solidFill>
                  <a:srgbClr val="467886"/>
                </a:solidFill>
                <a:effectLst/>
                <a:ea typeface="游明朝" panose="02020400000000000000" pitchFamily="18" charset="-128"/>
                <a:cs typeface="Times New Roman" panose="02020603050405020304" pitchFamily="18" charset="0"/>
                <a:hlinkClick r:id="rId3"/>
              </a:rPr>
              <a:t>https://www.ssk-rice.com/company.html</a:t>
            </a:r>
            <a:r>
              <a:rPr lang="ja-JP" altLang="ja-JP" sz="1800" dirty="0">
                <a:effectLst/>
                <a:ea typeface="游明朝" panose="02020400000000000000" pitchFamily="18" charset="-128"/>
                <a:cs typeface="Times New Roman" panose="02020603050405020304" pitchFamily="18" charset="0"/>
              </a:rPr>
              <a:t>）</a:t>
            </a:r>
            <a:endParaRPr lang="ja-JP" altLang="en-US" dirty="0"/>
          </a:p>
        </p:txBody>
      </p:sp>
      <p:pic>
        <p:nvPicPr>
          <p:cNvPr id="6" name="図 5">
            <a:extLst>
              <a:ext uri="{FF2B5EF4-FFF2-40B4-BE49-F238E27FC236}">
                <a16:creationId xmlns:a16="http://schemas.microsoft.com/office/drawing/2014/main" id="{822088BC-E328-F25A-1853-A559AEF9135B}"/>
              </a:ext>
            </a:extLst>
          </p:cNvPr>
          <p:cNvPicPr>
            <a:picLocks noChangeAspect="1"/>
          </p:cNvPicPr>
          <p:nvPr/>
        </p:nvPicPr>
        <p:blipFill>
          <a:blip r:embed="rId4"/>
          <a:stretch>
            <a:fillRect/>
          </a:stretch>
        </p:blipFill>
        <p:spPr>
          <a:xfrm>
            <a:off x="8878306" y="2677845"/>
            <a:ext cx="3740791" cy="2524775"/>
          </a:xfrm>
          <a:prstGeom prst="rect">
            <a:avLst/>
          </a:prstGeom>
        </p:spPr>
      </p:pic>
    </p:spTree>
    <p:extLst>
      <p:ext uri="{BB962C8B-B14F-4D97-AF65-F5344CB8AC3E}">
        <p14:creationId xmlns:p14="http://schemas.microsoft.com/office/powerpoint/2010/main" val="112908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34056" y="224620"/>
            <a:ext cx="11301960" cy="5658019"/>
          </a:xfrm>
        </p:spPr>
        <p:txBody>
          <a:bodyPr>
            <a:normAutofit fontScale="25000" lnSpcReduction="20000"/>
          </a:bodyPr>
          <a:lstStyle/>
          <a:p>
            <a:pPr marL="0" marR="0" indent="0" algn="just">
              <a:lnSpc>
                <a:spcPct val="120000"/>
              </a:lnSpc>
              <a:spcBef>
                <a:spcPts val="0"/>
              </a:spcBef>
              <a:spcAft>
                <a:spcPts val="0"/>
              </a:spcAft>
              <a:buNone/>
            </a:pPr>
            <a:r>
              <a:rPr lang="ja-JP" altLang="ja-JP" sz="112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④　作物の成長を促進させ、栄養素が向上するる。</a:t>
            </a:r>
            <a:endPar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ja-JP"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endParaRPr lang="en-US" altLang="ja-JP"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ステビア農法では、作物の</a:t>
            </a:r>
            <a:r>
              <a:rPr lang="ja-JP" altLang="ja-JP" sz="11200" kern="100" dirty="0">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根の張りが良くなる</a:t>
            </a:r>
            <a:r>
              <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のでステビアに含まれるミネラル、ビタミン、抗酸化性物質などの</a:t>
            </a:r>
            <a:r>
              <a:rPr lang="ja-JP" altLang="ja-JP" sz="11200" kern="100" dirty="0">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養分の吸収率が高まる</a:t>
            </a:r>
            <a:endParaRPr lang="en-US" altLang="ja-JP" sz="11200" kern="100" dirty="0">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ことにより作物の成長促進と栄養素が向上されます。</a:t>
            </a:r>
            <a:endParaRPr lang="en-US"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p>
          <a:p>
            <a:pPr marL="0" marR="0" indent="0" algn="just">
              <a:spcBef>
                <a:spcPts val="0"/>
              </a:spcBef>
              <a:spcAft>
                <a:spcPts val="0"/>
              </a:spcAft>
              <a:buNone/>
            </a:pPr>
            <a:r>
              <a:rPr lang="ja-JP" altLang="ja-JP" sz="112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⑤　病害に対する抵抗力が増大し、外虫がつきにくくなる。　　　　　　　　　　</a:t>
            </a:r>
            <a:endPar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indent="0">
              <a:buNone/>
            </a:pPr>
            <a:r>
              <a:rPr lang="ja-JP" altLang="ja-JP"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ステビアの抗酸化性成分の吸収により植物そのものの免</a:t>
            </a:r>
            <a:endParaRPr lang="en-US" altLang="ja-JP"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indent="0">
              <a:lnSpc>
                <a:spcPct val="120000"/>
              </a:lnSpc>
              <a:buNone/>
            </a:pPr>
            <a:r>
              <a:rPr lang="ja-JP" altLang="ja-JP"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疫性が高まり、病気に対する耐性や害虫に負けない活力が</a:t>
            </a:r>
            <a:endParaRPr lang="en-US" altLang="ja-JP"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ja-JP"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充足されるので、</a:t>
            </a:r>
            <a:r>
              <a:rPr lang="ja-JP" altLang="ja-JP" sz="11200" dirty="0">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農薬や化学肥料を使用しなくても農作物</a:t>
            </a:r>
            <a:r>
              <a:rPr lang="ja-JP" altLang="en-US" sz="11200" dirty="0">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endParaRPr lang="en-US" altLang="ja-JP" sz="11200" dirty="0">
              <a:effectLst/>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ja-JP" sz="11200" b="0" i="0" u="none" strike="noStrike" kern="1200" cap="none" spc="0" normalizeH="0" baseline="0" noProof="0" dirty="0">
                <a:ln>
                  <a:noFill/>
                </a:ln>
                <a:solidFill>
                  <a:prstClr val="black"/>
                </a:solidFill>
                <a:effectLst/>
                <a:highlight>
                  <a:srgbClr val="00FFFF"/>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を育てることができる</a:t>
            </a:r>
            <a:r>
              <a:rPr kumimoji="1" lang="ja-JP"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1" lang="ja-JP" altLang="en-US"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　　　　　　　　　　　　　　　　　　　　　　　　　</a:t>
            </a:r>
            <a:r>
              <a:rPr kumimoji="1" lang="ja-JP" altLang="ja-JP" sz="7200" b="1"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図</a:t>
            </a:r>
            <a:r>
              <a:rPr kumimoji="1" lang="en-US" altLang="ja-JP" sz="7200" b="1"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-4</a:t>
            </a:r>
            <a:r>
              <a:rPr kumimoji="1" lang="ja-JP" altLang="ja-JP" sz="7200" b="1"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稲の根の比較</a:t>
            </a:r>
            <a:r>
              <a:rPr kumimoji="1" lang="ja-JP" altLang="en-US" sz="7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r>
              <a:rPr lang="ja-JP" altLang="en-US" sz="11200"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endParaRPr lang="en-US" altLang="ja-JP" sz="7200"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endParaRPr lang="en-US" altLang="ja-JP" sz="11200" b="1" kern="100"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lnSpc>
                <a:spcPct val="120000"/>
              </a:lnSpc>
              <a:spcBef>
                <a:spcPts val="0"/>
              </a:spcBef>
              <a:spcAft>
                <a:spcPts val="0"/>
              </a:spcAft>
              <a:buNone/>
            </a:pPr>
            <a:r>
              <a:rPr lang="ja-JP" altLang="ja-JP" sz="112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⑥　収穫期間が長くなり、収量が増える。</a:t>
            </a:r>
            <a:endParaRPr lang="ja-JP" altLang="ja-JP" sz="112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indent="0" algn="just">
              <a:lnSpc>
                <a:spcPct val="120000"/>
              </a:lnSpc>
              <a:spcBef>
                <a:spcPts val="0"/>
              </a:spcBef>
              <a:spcAft>
                <a:spcPts val="0"/>
              </a:spcAft>
              <a:buNone/>
            </a:pPr>
            <a:r>
              <a:rPr lang="ja-JP" altLang="en-US" sz="11200" kern="100" dirty="0">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lang="ja-JP" altLang="ja-JP" sz="112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植物の免疫性、耐性が増すことは繁殖、成長に繋がり収穫も増え、種の発芽力も良くなり全体的に品質も安定する。</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ja-JP" altLang="en-US"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endParaRPr kumimoji="1" lang="ja-JP" altLang="ja-JP" sz="112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indent="0">
              <a:buNone/>
            </a:pPr>
            <a:endParaRPr lang="en-US" altLang="ja-JP" sz="112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994ADB5B-7329-F296-6C57-53D137887010}"/>
              </a:ext>
            </a:extLst>
          </p:cNvPr>
          <p:cNvPicPr>
            <a:picLocks noChangeAspect="1"/>
          </p:cNvPicPr>
          <p:nvPr/>
        </p:nvPicPr>
        <p:blipFill>
          <a:blip r:embed="rId3"/>
          <a:stretch>
            <a:fillRect/>
          </a:stretch>
        </p:blipFill>
        <p:spPr>
          <a:xfrm>
            <a:off x="9072995" y="1370667"/>
            <a:ext cx="2825413" cy="2825413"/>
          </a:xfrm>
          <a:prstGeom prst="rect">
            <a:avLst/>
          </a:prstGeom>
        </p:spPr>
      </p:pic>
    </p:spTree>
    <p:extLst>
      <p:ext uri="{BB962C8B-B14F-4D97-AF65-F5344CB8AC3E}">
        <p14:creationId xmlns:p14="http://schemas.microsoft.com/office/powerpoint/2010/main" val="247513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726440" y="960042"/>
            <a:ext cx="10515600" cy="1325563"/>
          </a:xfrm>
        </p:spPr>
        <p:txBody>
          <a:bodyPr>
            <a:noAutofit/>
          </a:bodyPr>
          <a:lstStyle/>
          <a:p>
            <a:pPr marL="0" marR="0">
              <a:lnSpc>
                <a:spcPct val="100000"/>
              </a:lnSpc>
              <a:spcBef>
                <a:spcPts val="0"/>
              </a:spcBef>
              <a:spcAft>
                <a:spcPts val="0"/>
              </a:spcAft>
            </a:pPr>
            <a:r>
              <a:rPr lang="ja-JP"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⑦　</a:t>
            </a:r>
            <a:r>
              <a:rPr lang="ja-JP" altLang="ja-JP" sz="2800" b="1" kern="100" dirty="0">
                <a:solidFill>
                  <a:schemeClr val="accent1"/>
                </a:solidFill>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残留農薬</a:t>
            </a:r>
            <a:r>
              <a:rPr lang="ja-JP"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および</a:t>
            </a:r>
            <a:r>
              <a:rPr lang="ja-JP" altLang="ja-JP" sz="2800" b="1" kern="100" dirty="0">
                <a:solidFill>
                  <a:schemeClr val="accent1"/>
                </a:solidFill>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硝酸態窒素</a:t>
            </a:r>
            <a:r>
              <a:rPr lang="ja-JP"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の低減。</a:t>
            </a:r>
            <a:r>
              <a:rPr lang="ja-JP" altLang="en-US"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lang="ja-JP" altLang="en-US" sz="2800" b="1" kern="100" dirty="0">
                <a:solidFill>
                  <a:schemeClr val="accent6"/>
                </a:solidFill>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環境に優しい</a:t>
            </a:r>
            <a:b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br>
            <a:r>
              <a:rPr lang="ja-JP"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従来型農法は、化学肥料や農薬を使用した生産システムが主流となっていますが、その重要課題が残留農薬および硝酸態窒素を低減させることであり、この課題に大きく期待されるのがステビア農法です。</a:t>
            </a:r>
            <a:br>
              <a:rPr lang="ja-JP" altLang="ja-JP" sz="24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b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726440" y="2787949"/>
            <a:ext cx="10515600" cy="4351338"/>
          </a:xfrm>
        </p:spPr>
        <p:txBody>
          <a:bodyPr/>
          <a:lstStyle/>
          <a:p>
            <a:pPr marL="0" marR="0" indent="0" algn="just">
              <a:lnSpc>
                <a:spcPct val="100000"/>
              </a:lnSpc>
              <a:spcBef>
                <a:spcPts val="0"/>
              </a:spcBef>
              <a:spcAft>
                <a:spcPts val="0"/>
              </a:spcAft>
              <a:buNone/>
            </a:pPr>
            <a:r>
              <a:rPr lang="ja-JP" alt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先ず、</a:t>
            </a:r>
            <a:r>
              <a:rPr lang="ja-JP" altLang="ja-JP" b="1" kern="100" dirty="0">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残留農薬</a:t>
            </a:r>
            <a:r>
              <a:rPr lang="ja-JP" altLang="ja-JP"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の低減について</a:t>
            </a:r>
            <a:endParaRPr lang="ja-JP" altLang="ja-JP"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indent="0">
              <a:lnSpc>
                <a:spcPct val="100000"/>
              </a:lnSpc>
              <a:buNone/>
            </a:pPr>
            <a:r>
              <a:rPr lang="ja-JP" altLang="en-US"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r>
              <a:rPr lang="ja-JP" altLang="ja-JP"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ステビア発酵濃縮液を使用した農法では、土壌中や農作物中の農薬残渣が低減するという</a:t>
            </a:r>
            <a:r>
              <a:rPr lang="ja-JP" altLang="ja-JP"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hlinkClick r:id="rId3" action="ppaction://hlinkfile"/>
              </a:rPr>
              <a:t>発明特許</a:t>
            </a:r>
            <a:r>
              <a:rPr lang="ja-JP" altLang="en-US"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hlinkClick r:id="rId3" action="ppaction://hlinkfile"/>
              </a:rPr>
              <a:t>によれば</a:t>
            </a:r>
            <a:r>
              <a:rPr lang="ja-JP" altLang="en-US"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endParaRPr lang="en-US" altLang="ja-JP"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indent="0">
              <a:lnSpc>
                <a:spcPct val="100000"/>
              </a:lnSpc>
              <a:buNone/>
            </a:pPr>
            <a:r>
              <a:rPr lang="ja-JP" altLang="ja-JP"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「本発明は、ステビア濃縮発酵液が、</a:t>
            </a:r>
            <a:r>
              <a:rPr lang="ja-JP" altLang="ja-JP" dirty="0">
                <a:solidFill>
                  <a:srgbClr val="333333"/>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農作物の残留農薬を除去或いは低減させる意外な事実を確認し、更に施用した農薬</a:t>
            </a:r>
            <a:r>
              <a:rPr lang="ja-JP" altLang="en-US" dirty="0">
                <a:solidFill>
                  <a:srgbClr val="333333"/>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低減</a:t>
            </a:r>
            <a:r>
              <a:rPr lang="ja-JP" altLang="ja-JP" dirty="0">
                <a:solidFill>
                  <a:srgbClr val="333333"/>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の効果は確実に得られている事実を確認して完成したものである。</a:t>
            </a:r>
            <a:r>
              <a:rPr lang="ja-JP" altLang="en-US" dirty="0">
                <a:solidFill>
                  <a:srgbClr val="333333"/>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lang="ja-JP" altLang="ja-JP" dirty="0">
                <a:solidFill>
                  <a:srgbClr val="333333"/>
                </a:solidFill>
                <a:effectLst/>
                <a:highlight>
                  <a:srgbClr val="FFFFFF"/>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と</a:t>
            </a:r>
            <a:r>
              <a:rPr lang="ja-JP" altLang="ja-JP" dirty="0">
                <a:solidFill>
                  <a:srgbClr val="333333"/>
                </a:solidFill>
                <a:effectLst/>
                <a:highlight>
                  <a:srgbClr val="FFFFFF"/>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hlinkClick r:id="rId4" action="ppaction://hlinkfile"/>
              </a:rPr>
              <a:t>発表している。</a:t>
            </a:r>
            <a:endParaRPr kumimoji="1" lang="ja-JP" altLang="en-US" dirty="0">
              <a:latin typeface="HG創英ﾌﾟﾚｾﾞﾝｽEB" panose="02020809000000000000" pitchFamily="17" charset="-128"/>
              <a:ea typeface="HG創英ﾌﾟﾚｾﾞﾝｽEB" panose="02020809000000000000" pitchFamily="17" charset="-128"/>
            </a:endParaRPr>
          </a:p>
        </p:txBody>
      </p:sp>
      <p:sp>
        <p:nvSpPr>
          <p:cNvPr id="5" name="矢印: 右 4">
            <a:extLst>
              <a:ext uri="{FF2B5EF4-FFF2-40B4-BE49-F238E27FC236}">
                <a16:creationId xmlns:a16="http://schemas.microsoft.com/office/drawing/2014/main" id="{29DDAC43-601E-4044-85EF-F3ECD7C560E6}"/>
              </a:ext>
            </a:extLst>
          </p:cNvPr>
          <p:cNvSpPr/>
          <p:nvPr/>
        </p:nvSpPr>
        <p:spPr>
          <a:xfrm>
            <a:off x="7032751" y="457698"/>
            <a:ext cx="758217" cy="406881"/>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643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838200" y="196644"/>
            <a:ext cx="10515600" cy="5783673"/>
          </a:xfrm>
        </p:spPr>
        <p:txBody>
          <a:bodyPr>
            <a:normAutofit fontScale="25000" lnSpcReduction="20000"/>
          </a:bodyPr>
          <a:lstStyle/>
          <a:p>
            <a:pPr marL="0" marR="0" indent="0" algn="just">
              <a:lnSpc>
                <a:spcPct val="160000"/>
              </a:lnSpc>
              <a:spcBef>
                <a:spcPts val="0"/>
              </a:spcBef>
              <a:spcAft>
                <a:spcPts val="0"/>
              </a:spcAft>
              <a:buNone/>
            </a:pPr>
            <a:r>
              <a:rPr lang="ja-JP" altLang="ja-JP" sz="8000" b="1" kern="10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次に、</a:t>
            </a:r>
            <a:r>
              <a:rPr lang="ja-JP" altLang="ja-JP" sz="8000" b="1" kern="100" dirty="0">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硝酸態窒素</a:t>
            </a:r>
            <a:r>
              <a:rPr lang="ja-JP" altLang="ja-JP" sz="80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の低減について</a:t>
            </a:r>
            <a:endPar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lnSpc>
                <a:spcPct val="160000"/>
              </a:lnSpc>
              <a:spcBef>
                <a:spcPts val="0"/>
              </a:spcBef>
              <a:spcAft>
                <a:spcPts val="0"/>
              </a:spcAft>
              <a:buNone/>
            </a:pPr>
            <a:r>
              <a:rPr lang="ja-JP" altLang="en-US"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農産物の安全性が重要視されている中でとりわけ</a:t>
            </a:r>
            <a:r>
              <a:rPr lang="ja-JP" altLang="ja-JP" sz="8000" kern="100" dirty="0">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硝酸態窒素（</a:t>
            </a:r>
            <a:r>
              <a:rPr lang="en-US" altLang="ja-JP" sz="8000" kern="100" dirty="0">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NO₃</a:t>
            </a:r>
            <a:r>
              <a:rPr lang="en-US" altLang="ja-JP" sz="8000" kern="100" dirty="0">
                <a:solidFill>
                  <a:schemeClr val="accent1"/>
                </a:solidFill>
                <a:effectLst/>
                <a:latin typeface="HGP創英ﾌﾟﾚｾﾞﾝｽEB" panose="02020800000000000000" pitchFamily="18" charset="-128"/>
                <a:ea typeface="HGP創英ﾌﾟﾚｾﾞﾝｽEB" panose="02020800000000000000" pitchFamily="18" charset="-128"/>
                <a:cs typeface="Cambria Math" panose="02040503050406030204" pitchFamily="18" charset="0"/>
              </a:rPr>
              <a:t>⁻</a:t>
            </a:r>
            <a:r>
              <a:rPr lang="ja-JP" altLang="ja-JP" sz="8000" kern="100" dirty="0">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は、発がん性に関係があると指摘されています。</a:t>
            </a:r>
            <a:r>
              <a:rPr lang="ja-JP" altLang="en-US" sz="8000" b="0" i="0" dirty="0">
                <a:solidFill>
                  <a:srgbClr val="444444"/>
                </a:solidFill>
                <a:effectLst/>
                <a:highlight>
                  <a:srgbClr val="FFFFFF"/>
                </a:highlight>
                <a:latin typeface="HGP創英ﾌﾟﾚｾﾞﾝｽEB" panose="02020800000000000000" pitchFamily="18" charset="-128"/>
                <a:ea typeface="HGP創英ﾌﾟﾚｾﾞﾝｽEB" panose="02020800000000000000" pitchFamily="18" charset="-128"/>
              </a:rPr>
              <a:t>硝酸態窒素及び亜硝酸態窒素の汚染源は</a:t>
            </a:r>
            <a:r>
              <a:rPr lang="ja-JP" altLang="en-US" sz="8000" b="0" i="0" dirty="0">
                <a:solidFill>
                  <a:schemeClr val="accent1"/>
                </a:solidFill>
                <a:effectLst/>
                <a:highlight>
                  <a:srgbClr val="FFFFFF"/>
                </a:highlight>
                <a:latin typeface="HGP創英ﾌﾟﾚｾﾞﾝｽEB" panose="02020800000000000000" pitchFamily="18" charset="-128"/>
                <a:ea typeface="HGP創英ﾌﾟﾚｾﾞﾝｽEB" panose="02020800000000000000" pitchFamily="18" charset="-128"/>
              </a:rPr>
              <a:t>窒素肥料、家畜の糞尿、腐敗した動植物、生活排水、陸上処分された下水汚泥等に由来します。</a:t>
            </a:r>
            <a:r>
              <a:rPr lang="ja-JP" altLang="en-US" sz="7200" b="0" i="0" dirty="0">
                <a:solidFill>
                  <a:srgbClr val="444444"/>
                </a:solidFill>
                <a:effectLst/>
                <a:highlight>
                  <a:srgbClr val="FFFFFF"/>
                </a:highlight>
                <a:latin typeface="HGP創英ﾌﾟﾚｾﾞﾝｽEB" panose="02020800000000000000" pitchFamily="18" charset="-128"/>
                <a:ea typeface="HGP創英ﾌﾟﾚｾﾞﾝｽEB" panose="02020800000000000000" pitchFamily="18" charset="-128"/>
              </a:rPr>
              <a:t>これらに含まれる窒素化合物が、水や土壌中で化学的・微生物的に酸化及び還元を受けて生成します。</a:t>
            </a:r>
            <a:endParaRPr lang="ja-JP" altLang="ja-JP" sz="112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lnSpc>
                <a:spcPct val="160000"/>
              </a:lnSpc>
              <a:spcBef>
                <a:spcPts val="0"/>
              </a:spcBef>
              <a:spcAft>
                <a:spcPts val="0"/>
              </a:spcAft>
              <a:buNone/>
            </a:pPr>
            <a:r>
              <a:rPr lang="ja-JP" altLang="en-US"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　</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硝酸態窒素に変化し得る肥料が大量に施肥された結果、</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ミネラルウォーター</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として市販されている物も含む</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地下水</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が硝酸態窒素に汚染され、葉物</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野菜</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の中に大量の硝酸態窒素が残留するといった</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環境問題</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が起こっています。人間を含む</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動物</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が硝酸態窒素を大量に摂取すると、体内で</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腸内細菌</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により亜硝酸態窒素に還元され、これが体内に吸収されて</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血液</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中の</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ヘモグロビン</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を酸化して</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メトロヘモグロビン</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を生成して</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メとヘモグロビン</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などの酸素欠乏症を引き起こす可能性がある上、</a:t>
            </a:r>
            <a:r>
              <a:rPr lang="en-US"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級</a:t>
            </a:r>
            <a:r>
              <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アミン</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と結合して</a:t>
            </a:r>
            <a:r>
              <a:rPr lang="ja-JP" altLang="ja-JP" sz="8000" kern="100" dirty="0">
                <a:solidFill>
                  <a:srgbClr val="FF000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発がん性物質</a:t>
            </a:r>
            <a:r>
              <a:rPr lang="ja-JP" altLang="ja-JP" sz="8000" kern="100" dirty="0">
                <a:solidFill>
                  <a:srgbClr val="FF0000"/>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の</a:t>
            </a:r>
            <a:r>
              <a:rPr lang="ja-JP" altLang="ja-JP" sz="8000" kern="100" dirty="0">
                <a:solidFill>
                  <a:srgbClr val="FF0000"/>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ニトロソアミン</a:t>
            </a:r>
            <a:r>
              <a:rPr lang="ja-JP"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rPr>
              <a:t>を生じる問題が指摘されています。</a:t>
            </a:r>
            <a:endParaRPr lang="en-US" altLang="ja-JP" sz="8000" kern="100" dirty="0">
              <a:solidFill>
                <a:srgbClr val="202122"/>
              </a:solidFill>
              <a:effectLst/>
              <a:highlight>
                <a:srgbClr val="FFFFFF"/>
              </a:highlight>
              <a:latin typeface="HGP創英ﾌﾟﾚｾﾞﾝｽEB" panose="02020800000000000000" pitchFamily="18" charset="-128"/>
              <a:ea typeface="HGP創英ﾌﾟﾚｾﾞﾝｽEB" panose="02020800000000000000" pitchFamily="18" charset="-128"/>
              <a:cs typeface="Arial" panose="020B0604020202020204" pitchFamily="34" charset="0"/>
            </a:endParaRP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ja-JP" altLang="ja-JP" sz="8000" dirty="0">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ステビア資材を利用して土壌中の硝酸態窒素を低減する方法には、</a:t>
            </a:r>
            <a:r>
              <a:rPr lang="ja-JP" altLang="en-US" sz="80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下記</a:t>
            </a:r>
            <a:r>
              <a:rPr kumimoji="1" lang="ja-JP" altLang="en-US" sz="8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が挙げられています。</a:t>
            </a:r>
            <a:endParaRPr kumimoji="1" lang="en-US" altLang="ja-JP" sz="8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algn="just">
              <a:lnSpc>
                <a:spcPct val="160000"/>
              </a:lnSpc>
              <a:spcBef>
                <a:spcPts val="0"/>
              </a:spcBef>
              <a:spcAft>
                <a:spcPts val="0"/>
              </a:spcAft>
            </a:pPr>
            <a:r>
              <a:rPr lang="ja-JP" altLang="ja-JP" sz="80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ステビアの堆肥化</a:t>
            </a:r>
            <a:endPar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algn="just">
              <a:lnSpc>
                <a:spcPct val="160000"/>
              </a:lnSpc>
              <a:spcBef>
                <a:spcPts val="0"/>
              </a:spcBef>
              <a:spcAft>
                <a:spcPts val="0"/>
              </a:spcAft>
            </a:pPr>
            <a:r>
              <a:rPr lang="ja-JP" altLang="en-US" sz="80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ステビアの</a:t>
            </a:r>
            <a:r>
              <a:rPr lang="ja-JP" altLang="ja-JP" sz="80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緑肥作物としての利用</a:t>
            </a:r>
            <a:endPar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algn="just">
              <a:lnSpc>
                <a:spcPct val="160000"/>
              </a:lnSpc>
              <a:spcBef>
                <a:spcPts val="0"/>
              </a:spcBef>
              <a:spcAft>
                <a:spcPts val="0"/>
              </a:spcAft>
            </a:pPr>
            <a:r>
              <a:rPr lang="ja-JP" altLang="ja-JP" sz="8000" b="1"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ステビアの根系による影響</a:t>
            </a:r>
            <a:endPar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indent="0" algn="just">
              <a:lnSpc>
                <a:spcPct val="160000"/>
              </a:lnSpc>
              <a:spcBef>
                <a:spcPts val="0"/>
              </a:spcBef>
              <a:spcAft>
                <a:spcPts val="0"/>
              </a:spcAft>
              <a:buNone/>
            </a:pPr>
            <a:endParaRPr lang="ja-JP" altLang="ja-JP" sz="8000" kern="100" dirty="0">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53255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829618" y="-177241"/>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199" y="102366"/>
            <a:ext cx="10515600" cy="1325563"/>
          </a:xfrm>
        </p:spPr>
        <p:txBody>
          <a:bodyPr/>
          <a:lstStyle/>
          <a:p>
            <a:r>
              <a:rPr lang="ja-JP" altLang="en-US"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浄水場では除去が不可能！</a:t>
            </a:r>
            <a:br>
              <a:rPr lang="ja-JP" altLang="en-US"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br>
            <a:endParaRPr kumimoji="1" lang="ja-JP" altLang="en-US" dirty="0">
              <a:latin typeface="HGP創英ﾌﾟﾚｾﾞﾝｽEB" panose="02020800000000000000" pitchFamily="18" charset="-128"/>
              <a:ea typeface="HGP創英ﾌﾟﾚｾﾞﾝｽEB" panose="02020800000000000000" pitchFamily="18" charset="-128"/>
            </a:endParaRPr>
          </a:p>
        </p:txBody>
      </p:sp>
      <p:pic>
        <p:nvPicPr>
          <p:cNvPr id="5" name="コンテンツ プレースホルダー 4">
            <a:extLst>
              <a:ext uri="{FF2B5EF4-FFF2-40B4-BE49-F238E27FC236}">
                <a16:creationId xmlns:a16="http://schemas.microsoft.com/office/drawing/2014/main" id="{46C4DF99-6D45-58C6-F1C9-202C4438872D}"/>
              </a:ext>
            </a:extLst>
          </p:cNvPr>
          <p:cNvPicPr>
            <a:picLocks noGrp="1" noChangeAspect="1"/>
          </p:cNvPicPr>
          <p:nvPr>
            <p:ph idx="1"/>
          </p:nvPr>
        </p:nvPicPr>
        <p:blipFill>
          <a:blip r:embed="rId3"/>
          <a:stretch>
            <a:fillRect/>
          </a:stretch>
        </p:blipFill>
        <p:spPr>
          <a:xfrm>
            <a:off x="3661642" y="765147"/>
            <a:ext cx="4868713" cy="6161602"/>
          </a:xfrm>
          <a:prstGeom prst="rect">
            <a:avLst/>
          </a:prstGeom>
        </p:spPr>
      </p:pic>
    </p:spTree>
    <p:extLst>
      <p:ext uri="{BB962C8B-B14F-4D97-AF65-F5344CB8AC3E}">
        <p14:creationId xmlns:p14="http://schemas.microsoft.com/office/powerpoint/2010/main" val="42520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133481" y="199696"/>
            <a:ext cx="11916279" cy="7672551"/>
          </a:xfrm>
        </p:spPr>
        <p:txBody>
          <a:bodyPr/>
          <a:lstStyle/>
          <a:p>
            <a:pPr marL="0" marR="0" indent="0" algn="just">
              <a:spcBef>
                <a:spcPts val="0"/>
              </a:spcBef>
              <a:spcAft>
                <a:spcPts val="0"/>
              </a:spcAft>
              <a:buNone/>
            </a:pPr>
            <a:r>
              <a:rPr lang="ja-JP" altLang="en-US" sz="32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　　　　６．</a:t>
            </a:r>
            <a:r>
              <a:rPr lang="ja-JP" altLang="ja-JP" sz="32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a:t>
            </a:r>
            <a:r>
              <a:rPr lang="en-US" altLang="ja-JP" sz="32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BSN</a:t>
            </a:r>
            <a:r>
              <a:rPr lang="ja-JP" altLang="ja-JP" sz="32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アグリ千葉による</a:t>
            </a:r>
            <a:endParaRPr lang="en-US" altLang="ja-JP" sz="32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en-US" sz="3200" b="1" kern="100" dirty="0">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　　　　　　　　</a:t>
            </a:r>
            <a:r>
              <a:rPr lang="ja-JP" altLang="ja-JP" sz="32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ステビア農法の基本的手法からの実践</a:t>
            </a:r>
            <a:endParaRPr lang="ja-JP" altLang="ja-JP" sz="3200"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spcBef>
                <a:spcPts val="0"/>
              </a:spcBef>
              <a:spcAft>
                <a:spcPts val="0"/>
              </a:spcAft>
              <a:buNone/>
            </a:pPr>
            <a:r>
              <a:rPr lang="ja-JP" altLang="ja-JP" sz="28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　</a:t>
            </a:r>
            <a:endParaRPr lang="en-US" altLang="ja-JP" sz="2800" b="1"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lnSpc>
                <a:spcPct val="100000"/>
              </a:lnSpc>
              <a:spcBef>
                <a:spcPts val="0"/>
              </a:spcBef>
              <a:spcAft>
                <a:spcPts val="0"/>
              </a:spcAft>
              <a:buNone/>
            </a:pPr>
            <a:r>
              <a:rPr lang="ja-JP" altLang="en-US" b="1" kern="100" dirty="0">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　</a:t>
            </a:r>
            <a:r>
              <a:rPr lang="ja-JP" altLang="ja-JP" sz="2800"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ステビアの栽培は、日本では少なく、中国からの輸入に依存しています。そのため㈱</a:t>
            </a:r>
            <a:r>
              <a:rPr lang="en-US" altLang="ja-JP" sz="2800"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BSM</a:t>
            </a:r>
            <a:r>
              <a:rPr lang="ja-JP" altLang="ja-JP" sz="2800"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アグリ千葉は、中国からの直接輸入したステビア粉末、中国産原料で作られたステビア濃縮発酵液を入手</a:t>
            </a:r>
            <a:r>
              <a:rPr lang="ja-JP" altLang="en-US" sz="2800"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a:t>
            </a:r>
            <a:r>
              <a:rPr lang="ja-JP" altLang="en-US" kern="100" dirty="0">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下図）</a:t>
            </a:r>
            <a:r>
              <a:rPr lang="ja-JP" altLang="ja-JP" sz="2800" kern="1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してステビア農法の第一歩を踏み出しました。</a:t>
            </a:r>
          </a:p>
          <a:p>
            <a:pPr marL="0" marR="0" indent="0" algn="just">
              <a:lnSpc>
                <a:spcPct val="100000"/>
              </a:lnSpc>
              <a:spcBef>
                <a:spcPts val="0"/>
              </a:spcBef>
              <a:spcAft>
                <a:spcPts val="0"/>
              </a:spcAft>
              <a:buNone/>
            </a:pPr>
            <a:r>
              <a:rPr lang="ja-JP" altLang="en-US" b="1" kern="100" dirty="0">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　</a:t>
            </a:r>
            <a:endParaRPr kumimoji="1" lang="ja-JP" altLang="en-US" dirty="0"/>
          </a:p>
        </p:txBody>
      </p:sp>
      <p:pic>
        <p:nvPicPr>
          <p:cNvPr id="5" name="図 4">
            <a:extLst>
              <a:ext uri="{FF2B5EF4-FFF2-40B4-BE49-F238E27FC236}">
                <a16:creationId xmlns:a16="http://schemas.microsoft.com/office/drawing/2014/main" id="{1AD79407-4C40-B69C-0D2A-807B07CBE44F}"/>
              </a:ext>
            </a:extLst>
          </p:cNvPr>
          <p:cNvPicPr>
            <a:picLocks noChangeAspect="1"/>
          </p:cNvPicPr>
          <p:nvPr/>
        </p:nvPicPr>
        <p:blipFill>
          <a:blip r:embed="rId3"/>
          <a:stretch>
            <a:fillRect/>
          </a:stretch>
        </p:blipFill>
        <p:spPr>
          <a:xfrm>
            <a:off x="1672967" y="3184170"/>
            <a:ext cx="8674746" cy="3673830"/>
          </a:xfrm>
          <a:prstGeom prst="rect">
            <a:avLst/>
          </a:prstGeom>
        </p:spPr>
      </p:pic>
    </p:spTree>
    <p:extLst>
      <p:ext uri="{BB962C8B-B14F-4D97-AF65-F5344CB8AC3E}">
        <p14:creationId xmlns:p14="http://schemas.microsoft.com/office/powerpoint/2010/main" val="255814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200" y="-144212"/>
            <a:ext cx="10515600" cy="1325563"/>
          </a:xfrm>
        </p:spPr>
        <p:txBody>
          <a:bodyPr/>
          <a:lstStyle/>
          <a:p>
            <a:r>
              <a:rPr kumimoji="1" lang="ja-JP" altLang="en-US" sz="3200" b="0" i="0" u="none" strike="noStrike" kern="1200" cap="none" spc="0" normalizeH="0" baseline="0" noProof="0" dirty="0">
                <a:ln>
                  <a:noFill/>
                </a:ln>
                <a:solidFill>
                  <a:srgbClr val="70AD47"/>
                </a:solidFill>
                <a:effectLst/>
                <a:uLnTx/>
                <a:uFillTx/>
                <a:latin typeface="HGP創英ﾌﾟﾚｾﾞﾝｽEB" panose="02020800000000000000" pitchFamily="18" charset="-128"/>
                <a:ea typeface="HGP創英ﾌﾟﾚｾﾞﾝｽEB" panose="02020800000000000000" pitchFamily="18" charset="-128"/>
                <a:cs typeface="+mj-cs"/>
              </a:rPr>
              <a:t>１．パラダイムチェンジ新時代におけるニュービジネス戦略</a:t>
            </a:r>
            <a:endParaRPr kumimoji="1" lang="ja-JP" altLang="en-US" dirty="0"/>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614680" y="1058779"/>
            <a:ext cx="10515600" cy="5799221"/>
          </a:xfrm>
        </p:spPr>
        <p:txBody>
          <a:bodyPr>
            <a:normAutofit fontScale="55000" lnSpcReduction="20000"/>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ja-JP" altLang="ja-JP" sz="5100" b="0" i="0" u="none" strike="noStrike" kern="1200" cap="none" spc="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私たちは、長年の経験に基づいた価値観や考え方、行動を</a:t>
            </a:r>
            <a:endParaRPr kumimoji="1" lang="en-US" altLang="ja-JP" sz="5100" b="0" i="0" u="none" strike="noStrike" kern="1200" cap="none" spc="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ja-JP" altLang="ja-JP" sz="5100" b="0" i="0" u="none" strike="noStrike" kern="1200" cap="none" spc="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変えることはそう簡単にはできませんが、</a:t>
            </a:r>
            <a:r>
              <a:rPr lang="ja-JP" altLang="en-US" sz="5100" dirty="0">
                <a:highlight>
                  <a:srgbClr val="00FFFF"/>
                </a:highligh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環境変化への対応</a:t>
            </a:r>
            <a:r>
              <a:rPr lang="ja-JP" altLang="en-US" sz="5100" dirty="0">
                <a:solidFill>
                  <a:srgbClr val="333333"/>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や</a:t>
            </a:r>
            <a:r>
              <a:rPr kumimoji="1" lang="ja-JP" altLang="ja-JP" sz="5100" b="0" i="0" u="none" strike="noStrike" kern="1200" cap="none" spc="0" normalizeH="0" baseline="0" noProof="0" dirty="0">
                <a:ln>
                  <a:noFill/>
                </a:ln>
                <a:solidFill>
                  <a:srgbClr val="333333"/>
                </a:solidFill>
                <a:effectLst/>
                <a:highlight>
                  <a:srgbClr val="00FFFF"/>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コロナ過においては</a:t>
            </a:r>
            <a:r>
              <a:rPr kumimoji="1" lang="ja-JP" altLang="en-US" sz="5100" b="0" i="0" u="none" strike="noStrike" kern="1200" cap="none" spc="0" normalizeH="0" baseline="0" noProof="0" dirty="0">
                <a:ln>
                  <a:noFill/>
                </a:ln>
                <a:solidFill>
                  <a:srgbClr val="333333"/>
                </a:solidFill>
                <a:effectLst/>
                <a:highlight>
                  <a:srgbClr val="00FFFF"/>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1" lang="ja-JP" altLang="ja-JP" sz="5100" b="0" i="0" u="none" strike="noStrike" kern="1200" cap="none" spc="0" normalizeH="0" baseline="0" noProof="0" dirty="0">
                <a:ln>
                  <a:noFill/>
                </a:ln>
                <a:solidFill>
                  <a:srgbClr val="333333"/>
                </a:solidFill>
                <a:effectLst/>
                <a:highlight>
                  <a:srgbClr val="00FFFF"/>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パラダイム（ものの見方・考え方・技術など）に新たな変化をせざるを得なくされました。</a:t>
            </a:r>
            <a:endParaRPr kumimoji="1" lang="en-US" altLang="ja-JP" sz="5100" b="0" i="0" u="none" strike="noStrike" kern="1200" cap="none" spc="0" normalizeH="0" baseline="0" noProof="0" dirty="0">
              <a:ln>
                <a:noFill/>
              </a:ln>
              <a:solidFill>
                <a:srgbClr val="333333"/>
              </a:solidFill>
              <a:effectLst/>
              <a:highlight>
                <a:srgbClr val="00FFFF"/>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ja-JP" altLang="en-US" sz="5100" b="0" i="0" u="none" strike="noStrike" kern="1200" cap="none" spc="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r>
              <a:rPr kumimoji="1" lang="ja-JP" altLang="ja-JP" sz="5100" b="0" i="0" u="none" strike="noStrike" kern="1200" cap="none" spc="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すなわち今は既に、パラダイムチェンジ新時代に突入しています。</a:t>
            </a:r>
            <a:endParaRPr kumimoji="1" lang="en-US" altLang="ja-JP" sz="5100" b="0" i="0" u="none" strike="noStrike" kern="1200" cap="none" spc="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ja-JP" altLang="en-US" sz="5100" dirty="0">
                <a:solidFill>
                  <a:srgbClr val="333333"/>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パラダイムチェンジ</a:t>
            </a:r>
            <a:r>
              <a:rPr lang="ja-JP" altLang="en-US" sz="6500" dirty="0">
                <a:solidFill>
                  <a:srgbClr val="333333"/>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1" lang="ja-JP" altLang="ja-JP" sz="5100" b="0" i="0" u="none" strike="noStrike" kern="100" cap="none" spc="0" normalizeH="0" baseline="0" noProof="0" dirty="0">
                <a:ln>
                  <a:noFill/>
                </a:ln>
                <a:solidFill>
                  <a:schemeClr val="accent6"/>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モノや仕組み、サービス、組織、ビジネスモデルなどに新たな見方・新たな考え方・新たな技術などを取り入れて、様々な価値を生み出し、社会にインパクトのある革新や変革をもたらす</a:t>
            </a:r>
            <a:r>
              <a:rPr kumimoji="1" lang="ja-JP" altLang="en-US" sz="5100" b="0" i="0" u="none" strike="noStrike" kern="100" cap="none" spc="0" normalizeH="0" baseline="0" noProof="0" dirty="0">
                <a:ln>
                  <a:noFill/>
                </a:ln>
                <a:solidFill>
                  <a:schemeClr val="accent6"/>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endParaRPr kumimoji="1" lang="en-US" altLang="ja-JP" sz="5100" b="0" i="0" u="none" strike="noStrike" kern="1200" cap="none" spc="0" normalizeH="0" baseline="0" noProof="0" dirty="0">
              <a:ln>
                <a:noFill/>
              </a:ln>
              <a:solidFill>
                <a:schemeClr val="accent6"/>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67996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03190"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480848" y="154480"/>
            <a:ext cx="10515600" cy="4351338"/>
          </a:xfrm>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b="1" i="0" u="none" strike="noStrike" kern="1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上の</a:t>
            </a:r>
            <a:r>
              <a:rPr kumimoji="1" lang="ja-JP" altLang="ja-JP" sz="2800" b="1" i="0" u="none" strike="noStrike" kern="1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図</a:t>
            </a:r>
            <a:r>
              <a:rPr kumimoji="1" lang="ja-JP" altLang="ja-JP" sz="2800" b="0" i="0" u="none" strike="noStrike" kern="1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は、ステビア発酵濃縮液（</a:t>
            </a:r>
            <a:r>
              <a:rPr kumimoji="1" lang="en-US" altLang="ja-JP" sz="2800" b="0" i="0" u="none" strike="noStrike" kern="1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2,000</a:t>
            </a:r>
            <a:r>
              <a:rPr kumimoji="1" lang="ja-JP" altLang="ja-JP" sz="2800" b="0" i="0" u="none" strike="noStrike" kern="1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倍希釈）を葉面散布して小松菜を栽培した圃場</a:t>
            </a:r>
            <a:r>
              <a:rPr lang="ja-JP" altLang="en-US" kern="100" dirty="0">
                <a:solidFill>
                  <a:prstClr val="black"/>
                </a:solidFill>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で、下の</a:t>
            </a:r>
            <a:r>
              <a:rPr kumimoji="1" lang="ja-JP" altLang="ja-JP" sz="2800" b="0" i="0" u="none" strike="noStrike" kern="1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図は、収穫後の小松菜の鮮度比較で、明らかに葉面散布した小松菜（上段）の鮮度が高いことが明らかである。</a:t>
            </a:r>
          </a:p>
          <a:p>
            <a:endParaRPr kumimoji="1" lang="ja-JP" altLang="en-US" dirty="0"/>
          </a:p>
        </p:txBody>
      </p:sp>
      <p:pic>
        <p:nvPicPr>
          <p:cNvPr id="5" name="図 4">
            <a:extLst>
              <a:ext uri="{FF2B5EF4-FFF2-40B4-BE49-F238E27FC236}">
                <a16:creationId xmlns:a16="http://schemas.microsoft.com/office/drawing/2014/main" id="{9517E0F9-D092-7E43-15CA-EDDAC931C9BF}"/>
              </a:ext>
            </a:extLst>
          </p:cNvPr>
          <p:cNvPicPr>
            <a:picLocks noChangeAspect="1"/>
          </p:cNvPicPr>
          <p:nvPr/>
        </p:nvPicPr>
        <p:blipFill>
          <a:blip r:embed="rId3"/>
          <a:stretch>
            <a:fillRect/>
          </a:stretch>
        </p:blipFill>
        <p:spPr>
          <a:xfrm>
            <a:off x="837744" y="2767526"/>
            <a:ext cx="10516511" cy="1322947"/>
          </a:xfrm>
          <a:prstGeom prst="rect">
            <a:avLst/>
          </a:prstGeom>
        </p:spPr>
      </p:pic>
      <p:pic>
        <p:nvPicPr>
          <p:cNvPr id="6" name="図 5">
            <a:extLst>
              <a:ext uri="{FF2B5EF4-FFF2-40B4-BE49-F238E27FC236}">
                <a16:creationId xmlns:a16="http://schemas.microsoft.com/office/drawing/2014/main" id="{3441CE1E-2521-E519-31F2-6419261A5AE4}"/>
              </a:ext>
            </a:extLst>
          </p:cNvPr>
          <p:cNvPicPr>
            <a:picLocks noChangeAspect="1"/>
          </p:cNvPicPr>
          <p:nvPr/>
        </p:nvPicPr>
        <p:blipFill>
          <a:blip r:embed="rId3"/>
          <a:stretch>
            <a:fillRect/>
          </a:stretch>
        </p:blipFill>
        <p:spPr>
          <a:xfrm>
            <a:off x="990144" y="2919926"/>
            <a:ext cx="10516511" cy="1322947"/>
          </a:xfrm>
          <a:prstGeom prst="rect">
            <a:avLst/>
          </a:prstGeom>
        </p:spPr>
      </p:pic>
      <p:pic>
        <p:nvPicPr>
          <p:cNvPr id="8" name="図 7">
            <a:extLst>
              <a:ext uri="{FF2B5EF4-FFF2-40B4-BE49-F238E27FC236}">
                <a16:creationId xmlns:a16="http://schemas.microsoft.com/office/drawing/2014/main" id="{47357D5D-309A-EB76-9DC8-6E53066AEA20}"/>
              </a:ext>
            </a:extLst>
          </p:cNvPr>
          <p:cNvPicPr>
            <a:picLocks noChangeAspect="1"/>
          </p:cNvPicPr>
          <p:nvPr/>
        </p:nvPicPr>
        <p:blipFill>
          <a:blip r:embed="rId4"/>
          <a:stretch>
            <a:fillRect/>
          </a:stretch>
        </p:blipFill>
        <p:spPr>
          <a:xfrm>
            <a:off x="2887508" y="1506767"/>
            <a:ext cx="5796898" cy="2424102"/>
          </a:xfrm>
          <a:prstGeom prst="rect">
            <a:avLst/>
          </a:prstGeom>
        </p:spPr>
      </p:pic>
      <p:pic>
        <p:nvPicPr>
          <p:cNvPr id="10" name="図 9">
            <a:extLst>
              <a:ext uri="{FF2B5EF4-FFF2-40B4-BE49-F238E27FC236}">
                <a16:creationId xmlns:a16="http://schemas.microsoft.com/office/drawing/2014/main" id="{BCE91A63-9621-FC73-35C9-A617F4F13D5F}"/>
              </a:ext>
            </a:extLst>
          </p:cNvPr>
          <p:cNvPicPr>
            <a:picLocks noChangeAspect="1"/>
          </p:cNvPicPr>
          <p:nvPr/>
        </p:nvPicPr>
        <p:blipFill>
          <a:blip r:embed="rId5"/>
          <a:stretch>
            <a:fillRect/>
          </a:stretch>
        </p:blipFill>
        <p:spPr>
          <a:xfrm>
            <a:off x="1899465" y="3618285"/>
            <a:ext cx="7772984" cy="3239715"/>
          </a:xfrm>
          <a:prstGeom prst="rect">
            <a:avLst/>
          </a:prstGeom>
        </p:spPr>
      </p:pic>
    </p:spTree>
    <p:extLst>
      <p:ext uri="{BB962C8B-B14F-4D97-AF65-F5344CB8AC3E}">
        <p14:creationId xmlns:p14="http://schemas.microsoft.com/office/powerpoint/2010/main" val="336209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873761" y="-229792"/>
            <a:ext cx="16225521" cy="7811254"/>
          </a:xfrm>
          <a:prstGeom prst="rect">
            <a:avLst/>
          </a:prstGeom>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652875" y="396470"/>
            <a:ext cx="10515600" cy="1937079"/>
          </a:xfrm>
        </p:spPr>
        <p:txBody>
          <a:bodyPr/>
          <a:lstStyle/>
          <a:p>
            <a:pPr marL="0" marR="0" indent="0" algn="just">
              <a:lnSpc>
                <a:spcPct val="100000"/>
              </a:lnSpc>
              <a:spcBef>
                <a:spcPts val="0"/>
              </a:spcBef>
              <a:spcAft>
                <a:spcPts val="0"/>
              </a:spcAft>
              <a:buNone/>
            </a:pP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小松菜の栽培試験の他に、</a:t>
            </a:r>
            <a:r>
              <a:rPr lang="ja-JP" altLang="ja-JP" sz="2800"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a:t>
            </a:r>
            <a:r>
              <a:rPr lang="en-US"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BSM</a:t>
            </a:r>
            <a:r>
              <a:rPr lang="ja-JP" altLang="ja-JP" sz="2800"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アグリ千葉のグループ会社である活力農業合同会社との連携でホーレン草、ナス、キュウリ、ミニトマト等のステビアを施用してハウス栽培での生産販売も行ってきました。</a:t>
            </a:r>
          </a:p>
          <a:p>
            <a:endParaRPr kumimoji="1" lang="ja-JP" altLang="en-US" dirty="0"/>
          </a:p>
        </p:txBody>
      </p:sp>
      <p:pic>
        <p:nvPicPr>
          <p:cNvPr id="5" name="図 4">
            <a:extLst>
              <a:ext uri="{FF2B5EF4-FFF2-40B4-BE49-F238E27FC236}">
                <a16:creationId xmlns:a16="http://schemas.microsoft.com/office/drawing/2014/main" id="{8D3C883C-C917-8AEA-D5F1-BA0938288E37}"/>
              </a:ext>
            </a:extLst>
          </p:cNvPr>
          <p:cNvPicPr>
            <a:picLocks noChangeAspect="1"/>
          </p:cNvPicPr>
          <p:nvPr/>
        </p:nvPicPr>
        <p:blipFill>
          <a:blip r:embed="rId3"/>
          <a:stretch>
            <a:fillRect/>
          </a:stretch>
        </p:blipFill>
        <p:spPr>
          <a:xfrm>
            <a:off x="1044190" y="2154621"/>
            <a:ext cx="9732970" cy="2328318"/>
          </a:xfrm>
          <a:prstGeom prst="rect">
            <a:avLst/>
          </a:prstGeom>
        </p:spPr>
      </p:pic>
      <p:sp>
        <p:nvSpPr>
          <p:cNvPr id="7" name="テキスト ボックス 6">
            <a:extLst>
              <a:ext uri="{FF2B5EF4-FFF2-40B4-BE49-F238E27FC236}">
                <a16:creationId xmlns:a16="http://schemas.microsoft.com/office/drawing/2014/main" id="{00DE6653-C23E-FB37-6121-38D9EB067F3D}"/>
              </a:ext>
            </a:extLst>
          </p:cNvPr>
          <p:cNvSpPr txBox="1"/>
          <p:nvPr/>
        </p:nvSpPr>
        <p:spPr>
          <a:xfrm>
            <a:off x="1311341" y="4603601"/>
            <a:ext cx="8219088" cy="276999"/>
          </a:xfrm>
          <a:prstGeom prst="rect">
            <a:avLst/>
          </a:prstGeom>
          <a:noFill/>
        </p:spPr>
        <p:txBody>
          <a:bodyPr wrap="square">
            <a:spAutoFit/>
          </a:bodyPr>
          <a:lstStyle/>
          <a:p>
            <a:r>
              <a:rPr lang="ja-JP" altLang="ja-JP" sz="1200" b="1"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ステビア粉末施用の土づくり</a:t>
            </a:r>
            <a:r>
              <a:rPr lang="ja-JP" altLang="en-US" sz="1200" b="1"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endParaRPr lang="ja-JP" altLang="en-US" sz="2800" b="1" dirty="0">
              <a:latin typeface="HG創英ﾌﾟﾚｾﾞﾝｽEB" panose="02020809000000000000" pitchFamily="17" charset="-128"/>
              <a:ea typeface="HG創英ﾌﾟﾚｾﾞﾝｽEB" panose="02020809000000000000" pitchFamily="17" charset="-128"/>
            </a:endParaRPr>
          </a:p>
        </p:txBody>
      </p:sp>
      <p:sp>
        <p:nvSpPr>
          <p:cNvPr id="9" name="テキスト ボックス 8">
            <a:extLst>
              <a:ext uri="{FF2B5EF4-FFF2-40B4-BE49-F238E27FC236}">
                <a16:creationId xmlns:a16="http://schemas.microsoft.com/office/drawing/2014/main" id="{06AC6BE6-9A44-9091-6449-0BBCAA08E5E8}"/>
              </a:ext>
            </a:extLst>
          </p:cNvPr>
          <p:cNvSpPr txBox="1"/>
          <p:nvPr/>
        </p:nvSpPr>
        <p:spPr>
          <a:xfrm>
            <a:off x="4945379" y="4613991"/>
            <a:ext cx="8214360" cy="276999"/>
          </a:xfrm>
          <a:prstGeom prst="rect">
            <a:avLst/>
          </a:prstGeom>
          <a:noFill/>
        </p:spPr>
        <p:txBody>
          <a:bodyPr wrap="square">
            <a:spAutoFit/>
          </a:bodyPr>
          <a:lstStyle/>
          <a:p>
            <a:r>
              <a:rPr lang="ja-JP" altLang="ja-JP" sz="1200" b="1"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ハウス組み立て </a:t>
            </a:r>
            <a:endParaRPr lang="ja-JP" altLang="en-US" sz="2800" dirty="0">
              <a:latin typeface="HG創英ﾌﾟﾚｾﾞﾝｽEB" panose="02020809000000000000" pitchFamily="17" charset="-128"/>
              <a:ea typeface="HG創英ﾌﾟﾚｾﾞﾝｽEB" panose="02020809000000000000" pitchFamily="17" charset="-128"/>
            </a:endParaRPr>
          </a:p>
        </p:txBody>
      </p:sp>
      <p:sp>
        <p:nvSpPr>
          <p:cNvPr id="11" name="テキスト ボックス 10">
            <a:extLst>
              <a:ext uri="{FF2B5EF4-FFF2-40B4-BE49-F238E27FC236}">
                <a16:creationId xmlns:a16="http://schemas.microsoft.com/office/drawing/2014/main" id="{BA0E8F3D-E1CA-8DD6-8703-31CB9A54278E}"/>
              </a:ext>
            </a:extLst>
          </p:cNvPr>
          <p:cNvSpPr txBox="1"/>
          <p:nvPr/>
        </p:nvSpPr>
        <p:spPr>
          <a:xfrm>
            <a:off x="8318675" y="4593211"/>
            <a:ext cx="8214360" cy="276999"/>
          </a:xfrm>
          <a:prstGeom prst="rect">
            <a:avLst/>
          </a:prstGeom>
          <a:noFill/>
        </p:spPr>
        <p:txBody>
          <a:bodyPr wrap="square">
            <a:spAutoFit/>
          </a:bodyPr>
          <a:lstStyle/>
          <a:p>
            <a:r>
              <a:rPr lang="ja-JP" altLang="ja-JP" sz="1200" b="1"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ステビア育苗</a:t>
            </a:r>
            <a:endParaRPr lang="ja-JP" altLang="en-US" sz="28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59198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1016001" y="-239952"/>
            <a:ext cx="16225521" cy="7811254"/>
          </a:xfrm>
          <a:prstGeom prst="rect">
            <a:avLst/>
          </a:prstGeom>
        </p:spPr>
      </p:pic>
      <p:sp>
        <p:nvSpPr>
          <p:cNvPr id="5" name="Rectangle 2">
            <a:extLst>
              <a:ext uri="{FF2B5EF4-FFF2-40B4-BE49-F238E27FC236}">
                <a16:creationId xmlns:a16="http://schemas.microsoft.com/office/drawing/2014/main" id="{3B7BD9B5-F748-09CA-8F11-2CD9FE17F0F5}"/>
              </a:ext>
            </a:extLst>
          </p:cNvPr>
          <p:cNvSpPr>
            <a:spLocks noChangeArrowheads="1"/>
          </p:cNvSpPr>
          <p:nvPr/>
        </p:nvSpPr>
        <p:spPr bwMode="auto">
          <a:xfrm>
            <a:off x="589280" y="366322"/>
            <a:ext cx="9764518" cy="3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3">
            <a:extLst>
              <a:ext uri="{FF2B5EF4-FFF2-40B4-BE49-F238E27FC236}">
                <a16:creationId xmlns:a16="http://schemas.microsoft.com/office/drawing/2014/main" id="{A42D5797-0917-BE0C-763A-A4C0C4A689D6}"/>
              </a:ext>
            </a:extLst>
          </p:cNvPr>
          <p:cNvSpPr>
            <a:spLocks noChangeArrowheads="1"/>
          </p:cNvSpPr>
          <p:nvPr/>
        </p:nvSpPr>
        <p:spPr bwMode="auto">
          <a:xfrm>
            <a:off x="106308" y="243051"/>
            <a:ext cx="1106424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2800" b="1"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図</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は、</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2024</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年</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7</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月千葉県木更津市牛袋の梨園において、㈱</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BSM</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アグリ千葉が収穫出荷前にステビア発酵濃縮液（</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2,000</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倍希釈）を</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3</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日毎計</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4</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回の葉面散布した後に収穫した梨（幸水）の糖度を比較した結果である。</a:t>
            </a:r>
            <a:endPar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marL="0" marR="0" lvl="0" indent="13335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生産者によれば、通常の梨は糖度</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11</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12</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とされる（後列中央）が、葉面散布した梨（前列</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つ）の糖度</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12.8</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13.2</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で高い結果が得られた。</a:t>
            </a:r>
            <a:endPar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defRPr/>
            </a:pPr>
            <a:endParaRPr kumimoji="0" lang="en-US" altLang="ja-JP" sz="2800"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defRPr/>
            </a:pPr>
            <a:r>
              <a:rPr kumimoji="0" lang="en-US" altLang="ja-JP" sz="2800" b="0" i="0" u="none" strike="noStrike" cap="none" normalizeH="0" baseline="0" dirty="0">
                <a:ln>
                  <a:noFill/>
                </a:ln>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5</a:t>
            </a:r>
            <a:r>
              <a:rPr kumimoji="0" lang="ja-JP" altLang="en-US" sz="2800" b="0" i="0" u="none" strike="noStrike" cap="none" normalizeH="0" baseline="0" dirty="0">
                <a:ln>
                  <a:noFill/>
                </a:ln>
                <a:solidFill>
                  <a:schemeClr val="accent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時間後の切り口表面は、</a:t>
            </a: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ステビアの</a:t>
            </a:r>
            <a:endParaRPr kumimoji="0" lang="en-US" altLang="ja-JP"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抗酸化成分</a:t>
            </a:r>
            <a:r>
              <a:rPr kumimoji="0" lang="ja-JP" altLang="en-US"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の作用で前列の梨の切面</a:t>
            </a:r>
            <a:endParaRPr kumimoji="0" lang="en-US" altLang="ja-JP"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は白く、後列の梨の切面</a:t>
            </a:r>
            <a:r>
              <a:rPr kumimoji="0" lang="ja-JP" altLang="en-US" sz="2800" dirty="0">
                <a:solidFill>
                  <a:prstClr val="black"/>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は</a:t>
            </a:r>
            <a:r>
              <a:rPr kumimoji="0" lang="ja-JP" altLang="en-US"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やや褐色に</a:t>
            </a:r>
            <a:endParaRPr kumimoji="0" lang="en-US" altLang="ja-JP"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見える。</a:t>
            </a:r>
            <a:endParaRPr kumimoji="0" lang="ja-JP" altLang="en-US" sz="2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2800" b="1"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2800" b="1"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2800" b="1"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梨の糖度測定</a:t>
            </a:r>
            <a:endParaRPr kumimoji="0" lang="en-US" altLang="ja-JP" sz="2800" b="1" i="0" u="none" strike="noStrike" cap="none" normalizeH="0" baseline="0" dirty="0">
              <a:ln>
                <a:noFill/>
              </a:ln>
              <a:solidFill>
                <a:schemeClr val="tx1"/>
              </a:solidFill>
              <a:effectLst/>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2800" b="1"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D4276C65-2B9F-6822-7A6F-75C869CBC5E9}"/>
              </a:ext>
            </a:extLst>
          </p:cNvPr>
          <p:cNvPicPr>
            <a:picLocks noChangeAspect="1"/>
          </p:cNvPicPr>
          <p:nvPr/>
        </p:nvPicPr>
        <p:blipFill>
          <a:blip r:embed="rId3"/>
          <a:stretch>
            <a:fillRect/>
          </a:stretch>
        </p:blipFill>
        <p:spPr>
          <a:xfrm>
            <a:off x="6299200" y="2783003"/>
            <a:ext cx="4671379" cy="3306107"/>
          </a:xfrm>
          <a:prstGeom prst="rect">
            <a:avLst/>
          </a:prstGeom>
        </p:spPr>
      </p:pic>
    </p:spTree>
    <p:extLst>
      <p:ext uri="{BB962C8B-B14F-4D97-AF65-F5344CB8AC3E}">
        <p14:creationId xmlns:p14="http://schemas.microsoft.com/office/powerpoint/2010/main" val="402154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3"/>
          <a:stretch>
            <a:fillRect/>
          </a:stretch>
        </p:blipFill>
        <p:spPr>
          <a:xfrm>
            <a:off x="-934721"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200" y="-69876"/>
            <a:ext cx="10515600" cy="1325563"/>
          </a:xfrm>
        </p:spPr>
        <p:txBody>
          <a:bodyPr>
            <a:normAutofit fontScale="90000"/>
          </a:bodyPr>
          <a:lstStyle/>
          <a:p>
            <a:pPr>
              <a:lnSpc>
                <a:spcPct val="150000"/>
              </a:lnSpc>
            </a:pPr>
            <a:r>
              <a:rPr kumimoji="1" lang="ja-JP" altLang="en-US"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因みに、</a:t>
            </a:r>
            <a:r>
              <a:rPr kumimoji="1" lang="ja-JP" altLang="ja-JP"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a:t>
            </a:r>
            <a:r>
              <a:rPr kumimoji="1" lang="en-US" altLang="ja-JP"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BSM</a:t>
            </a:r>
            <a:r>
              <a:rPr kumimoji="1" lang="ja-JP" altLang="ja-JP"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アグリ千葉のグループ会社である</a:t>
            </a:r>
            <a:r>
              <a:rPr kumimoji="1" lang="ja-JP" altLang="en-US"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メビウスファームは、千葉県大網市で</a:t>
            </a:r>
            <a:r>
              <a:rPr kumimoji="1" lang="ja-JP" altLang="en-US"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hlinkClick r:id="rId4" action="ppaction://hlinkfile"/>
              </a:rPr>
              <a:t>ステビア米の生産</a:t>
            </a:r>
            <a:r>
              <a:rPr kumimoji="1" lang="ja-JP" altLang="en-US"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に取り組んでいます。</a:t>
            </a:r>
            <a:endParaRPr kumimoji="1" lang="ja-JP" altLang="en-US" dirty="0"/>
          </a:p>
        </p:txBody>
      </p:sp>
      <p:pic>
        <p:nvPicPr>
          <p:cNvPr id="5" name="コンテンツ プレースホルダー 4">
            <a:extLst>
              <a:ext uri="{FF2B5EF4-FFF2-40B4-BE49-F238E27FC236}">
                <a16:creationId xmlns:a16="http://schemas.microsoft.com/office/drawing/2014/main" id="{C9293AC4-8226-A898-2C9E-4870B47A5F25}"/>
              </a:ext>
            </a:extLst>
          </p:cNvPr>
          <p:cNvPicPr>
            <a:picLocks noGrp="1" noChangeAspect="1"/>
          </p:cNvPicPr>
          <p:nvPr>
            <p:ph idx="1"/>
          </p:nvPr>
        </p:nvPicPr>
        <p:blipFill>
          <a:blip r:embed="rId5"/>
          <a:stretch>
            <a:fillRect/>
          </a:stretch>
        </p:blipFill>
        <p:spPr>
          <a:xfrm>
            <a:off x="2357120" y="1415603"/>
            <a:ext cx="6725919" cy="5433747"/>
          </a:xfrm>
          <a:prstGeom prst="rect">
            <a:avLst/>
          </a:prstGeom>
        </p:spPr>
      </p:pic>
      <p:sp>
        <p:nvSpPr>
          <p:cNvPr id="6" name="テキスト ボックス 5">
            <a:extLst>
              <a:ext uri="{FF2B5EF4-FFF2-40B4-BE49-F238E27FC236}">
                <a16:creationId xmlns:a16="http://schemas.microsoft.com/office/drawing/2014/main" id="{087E78BE-832C-7275-F375-4B845BCA7C77}"/>
              </a:ext>
            </a:extLst>
          </p:cNvPr>
          <p:cNvSpPr txBox="1"/>
          <p:nvPr/>
        </p:nvSpPr>
        <p:spPr>
          <a:xfrm>
            <a:off x="3230880" y="3675835"/>
            <a:ext cx="1076960" cy="369332"/>
          </a:xfrm>
          <a:prstGeom prst="rect">
            <a:avLst/>
          </a:prstGeom>
          <a:noFill/>
        </p:spPr>
        <p:txBody>
          <a:bodyPr wrap="square" rtlCol="0">
            <a:spAutoFit/>
          </a:bodyPr>
          <a:lstStyle/>
          <a:p>
            <a:r>
              <a:rPr kumimoji="1" lang="en-US" altLang="ja-JP" b="1" dirty="0"/>
              <a:t>3</a:t>
            </a:r>
            <a:r>
              <a:rPr kumimoji="1" lang="ja-JP" altLang="en-US" b="1" dirty="0"/>
              <a:t>月</a:t>
            </a:r>
          </a:p>
        </p:txBody>
      </p:sp>
      <p:sp>
        <p:nvSpPr>
          <p:cNvPr id="8" name="テキスト ボックス 7">
            <a:extLst>
              <a:ext uri="{FF2B5EF4-FFF2-40B4-BE49-F238E27FC236}">
                <a16:creationId xmlns:a16="http://schemas.microsoft.com/office/drawing/2014/main" id="{26DCB78D-A001-0BF0-C95C-8D0F1ABB51E9}"/>
              </a:ext>
            </a:extLst>
          </p:cNvPr>
          <p:cNvSpPr txBox="1"/>
          <p:nvPr/>
        </p:nvSpPr>
        <p:spPr>
          <a:xfrm>
            <a:off x="7061201" y="3576320"/>
            <a:ext cx="1076960" cy="369332"/>
          </a:xfrm>
          <a:prstGeom prst="rect">
            <a:avLst/>
          </a:prstGeom>
          <a:noFill/>
        </p:spPr>
        <p:txBody>
          <a:bodyPr wrap="square" rtlCol="0">
            <a:spAutoFit/>
          </a:bodyPr>
          <a:lstStyle/>
          <a:p>
            <a:r>
              <a:rPr lang="ja-JP" altLang="en-US" b="1" dirty="0"/>
              <a:t>５</a:t>
            </a:r>
            <a:r>
              <a:rPr kumimoji="1" lang="ja-JP" altLang="en-US" b="1" dirty="0"/>
              <a:t>月</a:t>
            </a:r>
          </a:p>
        </p:txBody>
      </p:sp>
      <p:sp>
        <p:nvSpPr>
          <p:cNvPr id="9" name="テキスト ボックス 8">
            <a:extLst>
              <a:ext uri="{FF2B5EF4-FFF2-40B4-BE49-F238E27FC236}">
                <a16:creationId xmlns:a16="http://schemas.microsoft.com/office/drawing/2014/main" id="{F71C062D-CCC7-43DC-BEFA-01C00C9B2C3C}"/>
              </a:ext>
            </a:extLst>
          </p:cNvPr>
          <p:cNvSpPr txBox="1"/>
          <p:nvPr/>
        </p:nvSpPr>
        <p:spPr>
          <a:xfrm>
            <a:off x="3535680" y="6488668"/>
            <a:ext cx="1076960" cy="369332"/>
          </a:xfrm>
          <a:prstGeom prst="rect">
            <a:avLst/>
          </a:prstGeom>
          <a:noFill/>
        </p:spPr>
        <p:txBody>
          <a:bodyPr wrap="square" rtlCol="0">
            <a:spAutoFit/>
          </a:bodyPr>
          <a:lstStyle/>
          <a:p>
            <a:r>
              <a:rPr lang="ja-JP" altLang="en-US" b="1" dirty="0">
                <a:solidFill>
                  <a:schemeClr val="bg1"/>
                </a:solidFill>
              </a:rPr>
              <a:t>６</a:t>
            </a:r>
            <a:r>
              <a:rPr kumimoji="1" lang="ja-JP" altLang="en-US" b="1" dirty="0">
                <a:solidFill>
                  <a:schemeClr val="bg1"/>
                </a:solidFill>
              </a:rPr>
              <a:t>月</a:t>
            </a:r>
          </a:p>
        </p:txBody>
      </p:sp>
      <p:sp>
        <p:nvSpPr>
          <p:cNvPr id="10" name="テキスト ボックス 9">
            <a:extLst>
              <a:ext uri="{FF2B5EF4-FFF2-40B4-BE49-F238E27FC236}">
                <a16:creationId xmlns:a16="http://schemas.microsoft.com/office/drawing/2014/main" id="{6EAF2563-4189-EAFC-D057-6C6F0AC5FA08}"/>
              </a:ext>
            </a:extLst>
          </p:cNvPr>
          <p:cNvSpPr txBox="1"/>
          <p:nvPr/>
        </p:nvSpPr>
        <p:spPr>
          <a:xfrm>
            <a:off x="7137400" y="6480018"/>
            <a:ext cx="1076960" cy="369332"/>
          </a:xfrm>
          <a:prstGeom prst="rect">
            <a:avLst/>
          </a:prstGeom>
          <a:noFill/>
        </p:spPr>
        <p:txBody>
          <a:bodyPr wrap="square" rtlCol="0">
            <a:spAutoFit/>
          </a:bodyPr>
          <a:lstStyle/>
          <a:p>
            <a:r>
              <a:rPr lang="ja-JP" altLang="en-US" b="1" dirty="0">
                <a:solidFill>
                  <a:schemeClr val="bg1"/>
                </a:solidFill>
              </a:rPr>
              <a:t>８</a:t>
            </a:r>
            <a:r>
              <a:rPr kumimoji="1" lang="ja-JP" altLang="en-US" b="1" dirty="0">
                <a:solidFill>
                  <a:schemeClr val="bg1"/>
                </a:solidFill>
              </a:rPr>
              <a:t>月</a:t>
            </a:r>
          </a:p>
        </p:txBody>
      </p:sp>
    </p:spTree>
    <p:extLst>
      <p:ext uri="{BB962C8B-B14F-4D97-AF65-F5344CB8AC3E}">
        <p14:creationId xmlns:p14="http://schemas.microsoft.com/office/powerpoint/2010/main" val="130267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1066801" y="-23995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1468120" y="0"/>
            <a:ext cx="10515600"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1" lang="ja-JP" altLang="en-US" sz="4900" b="1"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７．</a:t>
            </a:r>
            <a:r>
              <a:rPr kumimoji="1" lang="ja-JP" altLang="ja-JP" sz="4900" b="1"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ステビア農法への今後の挑戦</a:t>
            </a:r>
            <a:br>
              <a:rPr kumimoji="1" lang="ja-JP" altLang="ja-JP" sz="28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662940" y="829945"/>
            <a:ext cx="10515600" cy="4351338"/>
          </a:xfrm>
        </p:spPr>
        <p:txBody>
          <a:bodyPr>
            <a:normAutofit fontScale="25000" lnSpcReduction="20000"/>
          </a:bodyPr>
          <a:lstStyle/>
          <a:p>
            <a:pPr marL="0" marR="0" lvl="0" indent="133350" algn="just" defTabSz="914400" rtl="0" eaLnBrk="1" fontAlgn="auto" latinLnBrk="0" hangingPunct="1">
              <a:lnSpc>
                <a:spcPct val="160000"/>
              </a:lnSpc>
              <a:spcBef>
                <a:spcPts val="0"/>
              </a:spcBef>
              <a:spcAft>
                <a:spcPts val="0"/>
              </a:spcAft>
              <a:buClrTx/>
              <a:buSzTx/>
              <a:buFontTx/>
              <a:buNone/>
              <a:tabLst/>
              <a:defRPr/>
            </a:pPr>
            <a:r>
              <a:rPr lang="ja-JP" altLang="en-US" kern="100" dirty="0">
                <a:solidFill>
                  <a:prstClr val="black"/>
                </a:solidFill>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r>
              <a:rPr kumimoji="1" lang="ja-JP" altLang="ja-JP"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ステビア農法に挑戦してきた</a:t>
            </a:r>
            <a:r>
              <a:rPr kumimoji="1" lang="ja-JP" altLang="en-US"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a:t>
            </a:r>
            <a:r>
              <a:rPr kumimoji="1" lang="en-US" altLang="ja-JP"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BSM</a:t>
            </a:r>
            <a:r>
              <a:rPr kumimoji="1" lang="ja-JP" altLang="en-US"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アグリ千葉</a:t>
            </a:r>
            <a:r>
              <a:rPr kumimoji="1" lang="ja-JP" altLang="ja-JP"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の立場からは、</a:t>
            </a:r>
            <a:r>
              <a:rPr kumimoji="1" lang="ja-JP" altLang="en-US" sz="11200" b="0" i="0" u="none" strike="noStrike" kern="100" cap="none" spc="0" normalizeH="0" baseline="0" noProof="0" dirty="0">
                <a:ln>
                  <a:noFill/>
                </a:ln>
                <a:solidFill>
                  <a:prstClr val="black"/>
                </a:solidFill>
                <a:effectLst/>
                <a:highlight>
                  <a:srgbClr val="00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環境に優しい農業</a:t>
            </a:r>
            <a:r>
              <a:rPr kumimoji="1" lang="ja-JP" altLang="en-US" sz="112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としての</a:t>
            </a:r>
            <a:r>
              <a:rPr kumimoji="1" lang="ja-JP" altLang="ja-JP" sz="11200" b="0" i="0" u="none" strike="noStrike" kern="100" cap="none" spc="0" normalizeH="0" baseline="0" noProof="0" dirty="0">
                <a:ln>
                  <a:noFill/>
                </a:ln>
                <a:solidFill>
                  <a:prstClr val="black"/>
                </a:solidFill>
                <a:effectLst/>
                <a:highlight>
                  <a:srgbClr val="00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有機農業</a:t>
            </a:r>
            <a:r>
              <a:rPr lang="ja-JP" altLang="en-US" sz="11200" kern="100" dirty="0">
                <a:solidFill>
                  <a:prstClr val="black"/>
                </a:solidFill>
                <a:highlight>
                  <a:srgbClr val="00FF00"/>
                </a:highligh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をさらに効果を発揮させることのできる</a:t>
            </a:r>
            <a:r>
              <a:rPr kumimoji="1" lang="ja-JP" altLang="en-US" sz="11200" b="0" i="0" u="none" strike="noStrike" kern="100" cap="none" spc="0" normalizeH="0" baseline="0" noProof="0" dirty="0">
                <a:ln>
                  <a:noFill/>
                </a:ln>
                <a:solidFill>
                  <a:prstClr val="black"/>
                </a:solidFill>
                <a:effectLst/>
                <a:highlight>
                  <a:srgbClr val="00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ステビア農法による</a:t>
            </a:r>
            <a:r>
              <a:rPr kumimoji="1" lang="ja-JP" altLang="en-US" sz="112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hlinkClick r:id="rId3" action="ppaction://hlinkfile"/>
              </a:rPr>
              <a:t>コメの栽培技術</a:t>
            </a:r>
            <a:r>
              <a:rPr kumimoji="1" lang="ja-JP" altLang="en-US"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であるので、</a:t>
            </a:r>
            <a:r>
              <a:rPr kumimoji="1" lang="ja-JP" altLang="en-US" sz="112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必要に応じて併用し合いながら</a:t>
            </a:r>
            <a:r>
              <a:rPr kumimoji="1" lang="ja-JP" altLang="en-US"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日本の</a:t>
            </a:r>
            <a:r>
              <a:rPr kumimoji="1" lang="ja-JP" altLang="ja-JP" sz="112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農業発展のためにステビア農法の普及拡大に取り組む方針です。</a:t>
            </a:r>
          </a:p>
          <a:p>
            <a:pPr marL="0" marR="0" lvl="0" indent="133350" algn="l" defTabSz="914400" rtl="0" eaLnBrk="0" fontAlgn="base" latinLnBrk="0" hangingPunct="0">
              <a:lnSpc>
                <a:spcPct val="160000"/>
              </a:lnSpc>
              <a:spcBef>
                <a:spcPct val="0"/>
              </a:spcBef>
              <a:spcAft>
                <a:spcPct val="0"/>
              </a:spcAft>
              <a:buClrTx/>
              <a:buSzTx/>
              <a:buFontTx/>
              <a:buNone/>
              <a:tabLst/>
              <a:defRPr/>
            </a:pPr>
            <a:endParaRPr kumimoji="1" lang="en-US"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lvl="0" indent="133350" algn="l" defTabSz="914400" rtl="0" eaLnBrk="0" fontAlgn="base" latinLnBrk="0" hangingPunct="0">
              <a:lnSpc>
                <a:spcPct val="160000"/>
              </a:lnSpc>
              <a:spcBef>
                <a:spcPct val="0"/>
              </a:spcBef>
              <a:spcAft>
                <a:spcPct val="0"/>
              </a:spcAft>
              <a:buClrTx/>
              <a:buSzTx/>
              <a:buFontTx/>
              <a:buNone/>
              <a:tabLst/>
              <a:defRPr/>
            </a:pPr>
            <a:r>
              <a:rPr kumimoji="1" lang="ja-JP" altLang="en-US"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具体な事業は、</a:t>
            </a:r>
            <a:r>
              <a:rPr kumimoji="1" lang="ja-JP"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現在取り組んでいる</a:t>
            </a:r>
            <a:r>
              <a:rPr kumimoji="1" lang="ja-JP" altLang="ja-JP" sz="96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国産ステビアの栽培</a:t>
            </a:r>
            <a:r>
              <a:rPr kumimoji="1" lang="ja-JP" altLang="en-US"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と、次のステップである</a:t>
            </a:r>
            <a:r>
              <a:rPr kumimoji="1" lang="ja-JP"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ステビア資材の商品化のための</a:t>
            </a:r>
            <a:r>
              <a:rPr kumimoji="1" lang="ja-JP" altLang="ja-JP" sz="96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エビデンスの確立</a:t>
            </a:r>
            <a:r>
              <a:rPr kumimoji="1" lang="ja-JP"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を目的に</a:t>
            </a:r>
            <a:r>
              <a:rPr kumimoji="1" lang="ja-JP" altLang="ja-JP" sz="96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大学研究機関との共同研究を進め</a:t>
            </a:r>
            <a:r>
              <a:rPr kumimoji="1" lang="ja-JP" altLang="en-US" sz="96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ており</a:t>
            </a:r>
            <a:r>
              <a:rPr kumimoji="1" lang="ja-JP"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、最終目的</a:t>
            </a:r>
            <a:r>
              <a:rPr kumimoji="1" lang="ja-JP" altLang="en-US"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である</a:t>
            </a:r>
            <a:r>
              <a:rPr kumimoji="1" lang="ja-JP" altLang="en-US" sz="11200" b="0" i="0" u="none" strike="noStrike" kern="100" cap="none" spc="0" normalizeH="0" baseline="0" noProof="0" dirty="0">
                <a:ln>
                  <a:noFill/>
                </a:ln>
                <a:solidFill>
                  <a:prstClr val="black"/>
                </a:solidFill>
                <a:effectLst/>
                <a:highlight>
                  <a:srgbClr val="00CC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「かずさブランド」</a:t>
            </a:r>
            <a:r>
              <a:rPr kumimoji="1" lang="ja-JP" altLang="ja-JP" sz="9600" b="0" i="0" u="none" strike="noStrike" kern="100" cap="none" spc="0" normalizeH="0" baseline="0" noProof="0" dirty="0">
                <a:ln>
                  <a:noFill/>
                </a:ln>
                <a:solidFill>
                  <a:prstClr val="black"/>
                </a:solidFill>
                <a:effectLst/>
                <a:highlight>
                  <a:srgbClr val="FFFF00"/>
                </a:highligh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の国産ステビア資材</a:t>
            </a:r>
            <a:r>
              <a:rPr kumimoji="1" lang="ja-JP"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の</a:t>
            </a:r>
            <a:r>
              <a:rPr kumimoji="1" lang="ja-JP" altLang="en-US"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商品化</a:t>
            </a:r>
            <a:r>
              <a:rPr kumimoji="1" lang="ja-JP" altLang="ja-JP"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とステビア農法の普及拡大</a:t>
            </a:r>
            <a:r>
              <a:rPr kumimoji="1" lang="ja-JP" altLang="en-US" sz="9600" b="0" i="0" u="none" strike="noStrike" kern="100" cap="none" spc="0" normalizeH="0" baseline="0" noProof="0" dirty="0">
                <a:ln>
                  <a:noFill/>
                </a:ln>
                <a:solidFill>
                  <a:prstClr val="black"/>
                </a:solidFill>
                <a:effectLst/>
                <a:uLnTx/>
                <a:uFillTx/>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への取り組みである。</a:t>
            </a:r>
            <a:endParaRPr kumimoji="1" lang="ja-JP" altLang="en-US" sz="96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47844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829618" y="-177241"/>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3865879" y="275935"/>
            <a:ext cx="5410201" cy="669794"/>
          </a:xfrm>
        </p:spPr>
        <p:txBody>
          <a:bodyPr>
            <a:normAutofit fontScale="90000"/>
          </a:bodyPr>
          <a:lstStyle/>
          <a:p>
            <a:pPr marL="0" marR="0" lvl="0" indent="-228600" defTabSz="914400" rtl="0" eaLnBrk="1" fontAlgn="auto" latinLnBrk="0" hangingPunct="1">
              <a:lnSpc>
                <a:spcPct val="90000"/>
              </a:lnSpc>
              <a:spcBef>
                <a:spcPts val="0"/>
              </a:spcBef>
              <a:spcAft>
                <a:spcPts val="0"/>
              </a:spcAft>
              <a:tabLst/>
              <a:defRPr/>
            </a:pPr>
            <a:r>
              <a:rPr kumimoji="1" lang="ja-JP" altLang="ja-JP" b="1"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ステビアの応用分野　　　</a:t>
            </a:r>
            <a:br>
              <a:rPr kumimoji="1" lang="ja-JP" altLang="ja-JP" sz="2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6" name="コンテンツ プレースホルダー 5">
            <a:extLst>
              <a:ext uri="{FF2B5EF4-FFF2-40B4-BE49-F238E27FC236}">
                <a16:creationId xmlns:a16="http://schemas.microsoft.com/office/drawing/2014/main" id="{F2226DBF-2C5F-CDC1-978C-CAB341622BF1}"/>
              </a:ext>
            </a:extLst>
          </p:cNvPr>
          <p:cNvSpPr>
            <a:spLocks noGrp="1"/>
          </p:cNvSpPr>
          <p:nvPr>
            <p:ph idx="1"/>
          </p:nvPr>
        </p:nvSpPr>
        <p:spPr>
          <a:xfrm>
            <a:off x="838200" y="748664"/>
            <a:ext cx="10515600" cy="6668135"/>
          </a:xfrm>
        </p:spPr>
        <p:txBody>
          <a:bodyPr/>
          <a:lstStyle/>
          <a:p>
            <a:pPr marL="0" marR="0" indent="0" algn="just">
              <a:lnSpc>
                <a:spcPct val="100000"/>
              </a:lnSpc>
              <a:spcBef>
                <a:spcPts val="0"/>
              </a:spcBef>
              <a:spcAft>
                <a:spcPts val="0"/>
              </a:spcAft>
              <a:buNone/>
            </a:pP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最後に、ステビアの応用分野は、その特性から広範囲にわたるので、今後の更なる研究開発と実用化への取り組みが</a:t>
            </a:r>
            <a:r>
              <a:rPr lang="ja-JP" altLang="en-US"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　　　　</a:t>
            </a:r>
            <a:endParaRPr lang="en-US" altLang="ja-JP" sz="1800" b="1"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indent="0" algn="just">
              <a:lnSpc>
                <a:spcPct val="100000"/>
              </a:lnSpc>
              <a:spcBef>
                <a:spcPts val="0"/>
              </a:spcBef>
              <a:spcAft>
                <a:spcPts val="0"/>
              </a:spcAft>
              <a:buNone/>
            </a:pPr>
            <a:r>
              <a:rPr lang="ja-JP"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期待されています。特に第一次産業が</a:t>
            </a:r>
            <a:endParaRPr lang="en-US"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indent="0" algn="just">
              <a:lnSpc>
                <a:spcPct val="100000"/>
              </a:lnSpc>
              <a:spcBef>
                <a:spcPts val="0"/>
              </a:spcBef>
              <a:spcAft>
                <a:spcPts val="0"/>
              </a:spcAft>
              <a:buNone/>
            </a:pPr>
            <a:r>
              <a:rPr lang="ja-JP"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よみがえるほど貢献する分野が多く、</a:t>
            </a:r>
            <a:endParaRPr lang="en-US"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endParaRPr>
          </a:p>
          <a:p>
            <a:pPr marL="0" marR="0" indent="0" algn="just">
              <a:lnSpc>
                <a:spcPct val="100000"/>
              </a:lnSpc>
              <a:spcBef>
                <a:spcPts val="0"/>
              </a:spcBef>
              <a:spcAft>
                <a:spcPts val="0"/>
              </a:spcAft>
              <a:buNone/>
            </a:pPr>
            <a:r>
              <a:rPr lang="ja-JP" altLang="ja-JP" b="1" kern="100" dirty="0">
                <a:effectLst/>
                <a:latin typeface="HG創英ﾌﾟﾚｾﾞﾝｽEB" panose="02020809000000000000" pitchFamily="17" charset="-128"/>
                <a:ea typeface="HG創英ﾌﾟﾚｾﾞﾝｽEB" panose="02020809000000000000" pitchFamily="17" charset="-128"/>
                <a:cs typeface="Times New Roman" panose="02020603050405020304" pitchFamily="18" charset="0"/>
              </a:rPr>
              <a:t>図に主な応用分野を挙げます。</a:t>
            </a:r>
          </a:p>
          <a:p>
            <a:endParaRPr lang="en-US" altLang="ja-JP" dirty="0"/>
          </a:p>
          <a:p>
            <a:r>
              <a:rPr lang="ja-JP" altLang="en-US" dirty="0">
                <a:latin typeface="HGS創英ﾌﾟﾚｾﾞﾝｽEB" panose="02020800000000000000" pitchFamily="18" charset="-128"/>
                <a:ea typeface="HGS創英ﾌﾟﾚｾﾞﾝｽEB" panose="02020800000000000000" pitchFamily="18" charset="-128"/>
                <a:hlinkClick r:id="rId3" action="ppaction://hlinkfile"/>
              </a:rPr>
              <a:t>大田市場叶久</a:t>
            </a:r>
            <a:endParaRPr lang="en-US" altLang="ja-JP" dirty="0">
              <a:latin typeface="HGS創英ﾌﾟﾚｾﾞﾝｽEB" panose="02020800000000000000" pitchFamily="18" charset="-128"/>
              <a:ea typeface="HGS創英ﾌﾟﾚｾﾞﾝｽEB" panose="02020800000000000000" pitchFamily="18" charset="-128"/>
            </a:endParaRPr>
          </a:p>
          <a:p>
            <a:pPr marL="0" marR="0" algn="just">
              <a:spcBef>
                <a:spcPts val="0"/>
              </a:spcBef>
              <a:spcAft>
                <a:spcPts val="0"/>
              </a:spcAft>
            </a:pPr>
            <a:r>
              <a:rPr lang="ja-JP" altLang="en-US" dirty="0">
                <a:latin typeface="HGS創英ﾌﾟﾚｾﾞﾝｽEB" panose="02020800000000000000" pitchFamily="18" charset="-128"/>
                <a:ea typeface="HGS創英ﾌﾟﾚｾﾞﾝｽEB" panose="02020800000000000000" pitchFamily="18" charset="-128"/>
              </a:rPr>
              <a:t>大田市場叶久</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a:t>
            </a:r>
            <a:r>
              <a:rPr lang="en-US" altLang="ja-JP" sz="2000" u="sng" kern="100" dirty="0" err="1">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私がステビアに取り組む理由（大田青果市場</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a:t>
            </a:r>
            <a:r>
              <a:rPr lang="en-US" altLang="ja-JP" sz="2000" u="sng" kern="100" dirty="0" err="1">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叶久商店</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a:t>
            </a:r>
            <a:r>
              <a:rPr lang="en-US" altLang="ja-JP" sz="2000" u="sng" kern="100" dirty="0" err="1">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林直樹</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a:t>
            </a:r>
            <a:r>
              <a:rPr lang="en-US" altLang="ja-JP" sz="2000" u="sng" kern="100" dirty="0" err="1">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部長</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 ス テ ビ ア ・</a:t>
            </a:r>
            <a:r>
              <a:rPr lang="en-US" altLang="ja-JP" sz="2000" u="sng" kern="100" dirty="0" err="1">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エキスで</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a:t>
            </a:r>
            <a:r>
              <a:rPr lang="en-US" altLang="ja-JP" sz="2000" u="sng" kern="100" dirty="0" err="1">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健康・元氣</a:t>
            </a:r>
            <a:r>
              <a:rPr lang="en-US" altLang="ja-JP" sz="20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4"/>
              </a:rPr>
              <a:t>！ (ameblo.jp)</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dirty="0">
              <a:latin typeface="HGS創英ﾌﾟﾚｾﾞﾝｽEB" panose="02020800000000000000" pitchFamily="18" charset="-128"/>
              <a:ea typeface="HGS創英ﾌﾟﾚｾﾞﾝｽEB" panose="02020800000000000000" pitchFamily="18" charset="-128"/>
            </a:endParaRPr>
          </a:p>
        </p:txBody>
      </p:sp>
      <p:pic>
        <p:nvPicPr>
          <p:cNvPr id="3" name="図 2">
            <a:extLst>
              <a:ext uri="{FF2B5EF4-FFF2-40B4-BE49-F238E27FC236}">
                <a16:creationId xmlns:a16="http://schemas.microsoft.com/office/drawing/2014/main" id="{D06BF3D4-CDB0-49A3-8583-591F062FDC02}"/>
              </a:ext>
            </a:extLst>
          </p:cNvPr>
          <p:cNvPicPr>
            <a:picLocks noChangeAspect="1"/>
          </p:cNvPicPr>
          <p:nvPr/>
        </p:nvPicPr>
        <p:blipFill>
          <a:blip r:embed="rId5"/>
          <a:stretch>
            <a:fillRect/>
          </a:stretch>
        </p:blipFill>
        <p:spPr>
          <a:xfrm>
            <a:off x="7283142" y="1604835"/>
            <a:ext cx="4474852" cy="5133277"/>
          </a:xfrm>
          <a:prstGeom prst="rect">
            <a:avLst/>
          </a:prstGeom>
        </p:spPr>
      </p:pic>
      <p:sp>
        <p:nvSpPr>
          <p:cNvPr id="7" name="テキスト ボックス 6">
            <a:extLst>
              <a:ext uri="{FF2B5EF4-FFF2-40B4-BE49-F238E27FC236}">
                <a16:creationId xmlns:a16="http://schemas.microsoft.com/office/drawing/2014/main" id="{BF639CA8-F7B7-299E-6243-ED30A9D3FE58}"/>
              </a:ext>
            </a:extLst>
          </p:cNvPr>
          <p:cNvSpPr txBox="1"/>
          <p:nvPr/>
        </p:nvSpPr>
        <p:spPr>
          <a:xfrm>
            <a:off x="7181543" y="6738112"/>
            <a:ext cx="8214360" cy="253916"/>
          </a:xfrm>
          <a:prstGeom prst="rect">
            <a:avLst/>
          </a:prstGeom>
          <a:noFill/>
        </p:spPr>
        <p:txBody>
          <a:bodyPr wrap="square">
            <a:spAutoFit/>
          </a:bodyPr>
          <a:lstStyle/>
          <a:p>
            <a:r>
              <a:rPr lang="ja-JP" altLang="ja-JP" sz="1050" dirty="0">
                <a:effectLst/>
                <a:ea typeface="游明朝" panose="02020400000000000000" pitchFamily="18" charset="-128"/>
                <a:cs typeface="Times New Roman" panose="02020603050405020304" pitchFamily="18" charset="0"/>
              </a:rPr>
              <a:t>出所：日刊工業新聞　</a:t>
            </a:r>
            <a:r>
              <a:rPr lang="en-US" altLang="ja-JP" sz="1050" dirty="0">
                <a:effectLst/>
                <a:ea typeface="游明朝" panose="02020400000000000000" pitchFamily="18" charset="-128"/>
                <a:cs typeface="Times New Roman" panose="02020603050405020304" pitchFamily="18" charset="0"/>
              </a:rPr>
              <a:t>Business &amp; Technology 1999</a:t>
            </a:r>
            <a:r>
              <a:rPr lang="ja-JP" altLang="ja-JP" sz="1050" dirty="0">
                <a:effectLst/>
                <a:ea typeface="游明朝" panose="02020400000000000000" pitchFamily="18" charset="-128"/>
                <a:cs typeface="Times New Roman" panose="02020603050405020304" pitchFamily="18" charset="0"/>
              </a:rPr>
              <a:t>年（平成</a:t>
            </a:r>
            <a:r>
              <a:rPr lang="en-US" altLang="ja-JP" sz="1050" dirty="0">
                <a:effectLst/>
                <a:ea typeface="游明朝" panose="02020400000000000000" pitchFamily="18" charset="-128"/>
                <a:cs typeface="Times New Roman" panose="02020603050405020304" pitchFamily="18" charset="0"/>
              </a:rPr>
              <a:t>11</a:t>
            </a:r>
            <a:r>
              <a:rPr lang="ja-JP" altLang="ja-JP" sz="1050" dirty="0">
                <a:effectLst/>
                <a:ea typeface="游明朝" panose="02020400000000000000" pitchFamily="18" charset="-128"/>
                <a:cs typeface="Times New Roman" panose="02020603050405020304" pitchFamily="18" charset="0"/>
              </a:rPr>
              <a:t>年）</a:t>
            </a:r>
            <a:r>
              <a:rPr lang="en-US" altLang="ja-JP" sz="1050" dirty="0">
                <a:effectLst/>
                <a:ea typeface="游明朝" panose="02020400000000000000" pitchFamily="18" charset="-128"/>
                <a:cs typeface="Times New Roman" panose="02020603050405020304" pitchFamily="18" charset="0"/>
              </a:rPr>
              <a:t>9</a:t>
            </a:r>
            <a:r>
              <a:rPr lang="ja-JP" altLang="ja-JP" sz="1050" dirty="0">
                <a:effectLst/>
                <a:ea typeface="游明朝" panose="02020400000000000000" pitchFamily="18" charset="-128"/>
                <a:cs typeface="Times New Roman" panose="02020603050405020304" pitchFamily="18" charset="0"/>
              </a:rPr>
              <a:t>月</a:t>
            </a:r>
            <a:r>
              <a:rPr lang="en-US" altLang="ja-JP" sz="1050" dirty="0">
                <a:effectLst/>
                <a:ea typeface="游明朝" panose="02020400000000000000" pitchFamily="18" charset="-128"/>
                <a:cs typeface="Times New Roman" panose="02020603050405020304" pitchFamily="18" charset="0"/>
              </a:rPr>
              <a:t>30</a:t>
            </a:r>
            <a:r>
              <a:rPr lang="ja-JP" altLang="ja-JP" sz="1050" dirty="0">
                <a:effectLst/>
                <a:ea typeface="游明朝" panose="02020400000000000000" pitchFamily="18" charset="-128"/>
                <a:cs typeface="Times New Roman" panose="02020603050405020304" pitchFamily="18" charset="0"/>
              </a:rPr>
              <a:t>日</a:t>
            </a:r>
            <a:endParaRPr lang="ja-JP" altLang="en-US" dirty="0"/>
          </a:p>
        </p:txBody>
      </p:sp>
      <p:cxnSp>
        <p:nvCxnSpPr>
          <p:cNvPr id="10" name="直線矢印コネクタ 9">
            <a:hlinkClick r:id="rId6" action="ppaction://hlinkfile"/>
            <a:extLst>
              <a:ext uri="{FF2B5EF4-FFF2-40B4-BE49-F238E27FC236}">
                <a16:creationId xmlns:a16="http://schemas.microsoft.com/office/drawing/2014/main" id="{F97DC827-1727-D099-ED84-A6CE3055709C}"/>
              </a:ext>
            </a:extLst>
          </p:cNvPr>
          <p:cNvCxnSpPr/>
          <p:nvPr/>
        </p:nvCxnSpPr>
        <p:spPr>
          <a:xfrm>
            <a:off x="8930640" y="2722880"/>
            <a:ext cx="1300480" cy="0"/>
          </a:xfrm>
          <a:prstGeom prst="straightConnector1">
            <a:avLst/>
          </a:prstGeom>
          <a:ln w="60325">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487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199" y="102366"/>
            <a:ext cx="10515600" cy="1325563"/>
          </a:xfrm>
        </p:spPr>
        <p:txBody>
          <a:bodyPr/>
          <a:lstStyle/>
          <a:p>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6" name="コンテンツ プレースホルダー 5">
            <a:extLst>
              <a:ext uri="{FF2B5EF4-FFF2-40B4-BE49-F238E27FC236}">
                <a16:creationId xmlns:a16="http://schemas.microsoft.com/office/drawing/2014/main" id="{F2226DBF-2C5F-CDC1-978C-CAB341622BF1}"/>
              </a:ext>
            </a:extLst>
          </p:cNvPr>
          <p:cNvSpPr>
            <a:spLocks noGrp="1"/>
          </p:cNvSpPr>
          <p:nvPr>
            <p:ph idx="1"/>
          </p:nvPr>
        </p:nvSpPr>
        <p:spPr/>
        <p:txBody>
          <a:bodyPr/>
          <a:lstStyle/>
          <a:p>
            <a:endParaRPr lang="ja-JP" altLang="en-US" dirty="0"/>
          </a:p>
        </p:txBody>
      </p:sp>
      <p:pic>
        <p:nvPicPr>
          <p:cNvPr id="3" name="図 2">
            <a:extLst>
              <a:ext uri="{FF2B5EF4-FFF2-40B4-BE49-F238E27FC236}">
                <a16:creationId xmlns:a16="http://schemas.microsoft.com/office/drawing/2014/main" id="{4C57359D-9E13-0C65-3AE4-C83A4A8FE5F3}"/>
              </a:ext>
            </a:extLst>
          </p:cNvPr>
          <p:cNvPicPr>
            <a:picLocks noChangeAspect="1"/>
          </p:cNvPicPr>
          <p:nvPr/>
        </p:nvPicPr>
        <p:blipFill>
          <a:blip r:embed="rId2"/>
          <a:stretch>
            <a:fillRect/>
          </a:stretch>
        </p:blipFill>
        <p:spPr>
          <a:xfrm>
            <a:off x="0" y="337835"/>
            <a:ext cx="11454581" cy="5526554"/>
          </a:xfrm>
          <a:prstGeom prst="rect">
            <a:avLst/>
          </a:prstGeom>
        </p:spPr>
      </p:pic>
    </p:spTree>
    <p:extLst>
      <p:ext uri="{BB962C8B-B14F-4D97-AF65-F5344CB8AC3E}">
        <p14:creationId xmlns:p14="http://schemas.microsoft.com/office/powerpoint/2010/main" val="129695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1046481" y="0"/>
            <a:ext cx="16225521" cy="7811254"/>
          </a:xfrm>
          <a:prstGeom prst="rect">
            <a:avLst/>
          </a:prstGeom>
        </p:spPr>
      </p:pic>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426720" y="314960"/>
            <a:ext cx="10911840" cy="6898640"/>
          </a:xfrm>
        </p:spPr>
        <p:txBody>
          <a:bodyPr>
            <a:normAutofit fontScale="62500" lnSpcReduction="20000"/>
          </a:bodyPr>
          <a:lstStyle/>
          <a:p>
            <a:pPr marL="22860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ja-JP" altLang="en-US" sz="4500" kern="100" dirty="0">
                <a:solidFill>
                  <a:prstClr val="black"/>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lang="en-US" altLang="ja-JP" sz="4500" kern="100" dirty="0">
                <a:solidFill>
                  <a:prstClr val="black"/>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BSN</a:t>
            </a:r>
            <a:r>
              <a:rPr lang="ja-JP" altLang="en-US" sz="4500" kern="100" dirty="0">
                <a:solidFill>
                  <a:prstClr val="black"/>
                </a:solidFill>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アグリ千葉は、</a:t>
            </a:r>
            <a:r>
              <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パラダイムチェンジ時代</a:t>
            </a:r>
            <a:r>
              <a:rPr kumimoji="1" lang="ja-JP" altLang="en-US"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の農業には</a:t>
            </a:r>
            <a:r>
              <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r>
              <a:rPr kumimoji="1" lang="ja-JP" altLang="ja-JP" sz="4500" b="0" i="0" u="none" strike="noStrike" kern="100" cap="none" spc="0" normalizeH="0" baseline="0" noProof="0" dirty="0">
                <a:ln>
                  <a:noFill/>
                </a:ln>
                <a:solidFill>
                  <a:srgbClr val="0070C0"/>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モノや仕組み、サービス、組織、ビジネスモデルなどに新たな見方・新たな考え方・新たな技術</a:t>
            </a:r>
            <a:r>
              <a:rPr kumimoji="1" lang="ja-JP" altLang="ja-JP" sz="4500" b="0" i="0" u="none" strike="noStrike" kern="100" cap="none" spc="0" normalizeH="0" baseline="0" noProof="0" dirty="0">
                <a:ln>
                  <a:noFill/>
                </a:ln>
                <a:solidFill>
                  <a:srgbClr val="70AD47"/>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などを取り入れて、様々な価値を生み出し、社会にインパクトのある革新や変革をもたらす</a:t>
            </a:r>
            <a:r>
              <a:rPr kumimoji="1" lang="ja-JP" altLang="ja-JP" sz="4500" b="0" i="0" u="sng"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持続的可能なイノベーション戦略</a:t>
            </a:r>
            <a:r>
              <a:rPr kumimoji="1" lang="ja-JP" altLang="ja-JP" sz="4500" b="1"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に取り組むことが重要</a:t>
            </a:r>
            <a:r>
              <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と考え</a:t>
            </a:r>
            <a:r>
              <a:rPr kumimoji="1" lang="ja-JP" altLang="en-US"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てい</a:t>
            </a:r>
            <a:r>
              <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ま</a:t>
            </a:r>
            <a:r>
              <a:rPr kumimoji="1" lang="ja-JP" altLang="en-US"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した</a:t>
            </a:r>
            <a:r>
              <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a:t>
            </a:r>
            <a:endParaRPr kumimoji="1" lang="en-US"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22860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特に、企業の成長維持のためには、</a:t>
            </a:r>
            <a:r>
              <a:rPr kumimoji="1" lang="ja-JP" altLang="ja-JP" sz="40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「持続的可能なイノベーション」と「新商品開発」、「新規顧客と新規市場の開拓」を常に続けていくことが重要と考え</a:t>
            </a:r>
            <a:r>
              <a:rPr kumimoji="1" lang="ja-JP" altLang="en-US" sz="40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てい</a:t>
            </a:r>
            <a:r>
              <a:rPr kumimoji="1" lang="ja-JP" altLang="ja-JP" sz="40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ます。</a:t>
            </a:r>
            <a:endParaRPr kumimoji="1" lang="en-US" altLang="ja-JP" sz="40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marR="0" lvl="0" indent="0" algn="just" defTabSz="914400" rtl="0" eaLnBrk="1" fontAlgn="auto" latinLnBrk="0" hangingPunct="1">
              <a:lnSpc>
                <a:spcPct val="170000"/>
              </a:lnSpc>
              <a:spcBef>
                <a:spcPts val="1000"/>
              </a:spcBef>
              <a:spcAft>
                <a:spcPts val="0"/>
              </a:spcAft>
              <a:buClrTx/>
              <a:buSzTx/>
              <a:buNone/>
              <a:tabLst/>
              <a:defRPr/>
            </a:pPr>
            <a:r>
              <a:rPr kumimoji="1" lang="ja-JP" altLang="ja-JP" sz="45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イノベーションを起こすためには、時には失敗することから学ぶことが</a:t>
            </a:r>
            <a:r>
              <a:rPr kumimoji="1" lang="ja-JP" altLang="en-US" sz="45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あります</a:t>
            </a:r>
            <a:r>
              <a:rPr kumimoji="1" lang="ja-JP" altLang="ja-JP" sz="45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。イノベーションの成功確率を考えると、失敗せずにイノベーションが起きることはまずあり得ないといわれています。</a:t>
            </a:r>
            <a:endParaRPr kumimoji="1" lang="en-US" altLang="ja-JP" sz="45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endParaRPr>
          </a:p>
          <a:p>
            <a:pPr marL="22860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ja-JP" altLang="ja-JP" sz="45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77037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836827" y="-20947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95250" y="2919232"/>
            <a:ext cx="10515600" cy="1325563"/>
          </a:xfrm>
        </p:spPr>
        <p:txBody>
          <a:bodyPr>
            <a:noAutofit/>
          </a:bodyPr>
          <a:lstStyle/>
          <a:p>
            <a:pPr marL="0" marR="0" lvl="0" indent="0" defTabSz="914400" rtl="0" eaLnBrk="1" fontAlgn="auto" latinLnBrk="0" hangingPunct="1">
              <a:lnSpc>
                <a:spcPct val="170000"/>
              </a:lnSpc>
              <a:spcBef>
                <a:spcPts val="1000"/>
              </a:spcBef>
              <a:spcAft>
                <a:spcPts val="0"/>
              </a:spcAft>
              <a:tabLst/>
              <a:defRPr/>
            </a:pP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現在取り組んでいるニンニクの六次産業化「農福連携総合事業計画」でも、農水省から総合化事業計画に認定されましたが、</a:t>
            </a:r>
            <a:b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b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最終段階で事業実績面で補助金は獲得できなく、</a:t>
            </a:r>
            <a:b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b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資金調達面で痛烈な失敗を経験しています。</a:t>
            </a:r>
            <a:b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br>
            <a: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                                       </a:t>
            </a: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hlinkClick r:id="rId3" action="ppaction://hlinkfile"/>
              </a:rPr>
              <a:t>認定書</a:t>
            </a:r>
            <a:b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b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その時の悔しさを糧にして、同事業を継続し、</a:t>
            </a:r>
            <a:b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b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現在は他の農産物の生産にも活用できる</a:t>
            </a:r>
            <a:br>
              <a:rPr kumimoji="1" lang="en-US" altLang="ja-JP"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br>
            <a:r>
              <a:rPr kumimoji="1" lang="ja-JP" altLang="en-US" sz="2800" b="0" i="0" u="none" strike="noStrike" kern="100" cap="none" spc="70" normalizeH="0" baseline="0" noProof="0" dirty="0">
                <a:ln>
                  <a:noFill/>
                </a:ln>
                <a:solidFill>
                  <a:srgbClr val="333333"/>
                </a:solidFill>
                <a:effectLst/>
                <a:uLnTx/>
                <a:uFillTx/>
                <a:latin typeface="HGP創英ﾌﾟﾚｾﾞﾝｽEB" panose="02020800000000000000" pitchFamily="18" charset="-128"/>
                <a:ea typeface="HGP創英ﾌﾟﾚｾﾞﾝｽEB" panose="02020800000000000000" pitchFamily="18" charset="-128"/>
                <a:cs typeface="Arial" panose="020B0604020202020204" pitchFamily="34" charset="0"/>
              </a:rPr>
              <a:t>ステビア農法の実践に取り組んでいます。</a:t>
            </a:r>
            <a:br>
              <a:rPr kumimoji="1" lang="ja-JP" altLang="ja-JP" sz="28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br>
            <a:endParaRPr kumimoji="1" lang="ja-JP" altLang="en-US" dirty="0"/>
          </a:p>
        </p:txBody>
      </p:sp>
      <p:pic>
        <p:nvPicPr>
          <p:cNvPr id="6" name="図 5">
            <a:extLst>
              <a:ext uri="{FF2B5EF4-FFF2-40B4-BE49-F238E27FC236}">
                <a16:creationId xmlns:a16="http://schemas.microsoft.com/office/drawing/2014/main" id="{EC643C5D-475F-85C9-2820-6187C3C3469B}"/>
              </a:ext>
            </a:extLst>
          </p:cNvPr>
          <p:cNvPicPr>
            <a:picLocks noChangeAspect="1"/>
          </p:cNvPicPr>
          <p:nvPr/>
        </p:nvPicPr>
        <p:blipFill>
          <a:blip r:embed="rId4"/>
          <a:stretch>
            <a:fillRect/>
          </a:stretch>
        </p:blipFill>
        <p:spPr>
          <a:xfrm>
            <a:off x="7733469" y="1524355"/>
            <a:ext cx="3643191" cy="4755079"/>
          </a:xfrm>
          <a:prstGeom prst="rect">
            <a:avLst/>
          </a:prstGeom>
        </p:spPr>
      </p:pic>
    </p:spTree>
    <p:extLst>
      <p:ext uri="{BB962C8B-B14F-4D97-AF65-F5344CB8AC3E}">
        <p14:creationId xmlns:p14="http://schemas.microsoft.com/office/powerpoint/2010/main" val="12106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55041" y="-59555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200" y="-191157"/>
            <a:ext cx="10947400" cy="1325563"/>
          </a:xfrm>
        </p:spPr>
        <p:txBody>
          <a:bodyPr/>
          <a:lstStyle/>
          <a:p>
            <a:pPr algn="ctr"/>
            <a:r>
              <a:rPr lang="ja-JP" altLang="en-US" dirty="0">
                <a:latin typeface="HGS創英ﾌﾟﾚｾﾞﾝｽEB" panose="02020800000000000000" pitchFamily="18" charset="-128"/>
                <a:ea typeface="HGS創英ﾌﾟﾚｾﾞﾝｽEB" panose="02020800000000000000" pitchFamily="18" charset="-128"/>
              </a:rPr>
              <a:t>　２．</a:t>
            </a:r>
            <a:r>
              <a:rPr kumimoji="1" lang="ja-JP" altLang="en-US" dirty="0">
                <a:latin typeface="HGS創英ﾌﾟﾚｾﾞﾝｽEB" panose="02020800000000000000" pitchFamily="18" charset="-128"/>
                <a:ea typeface="HGS創英ﾌﾟﾚｾﾞﾝｽEB" panose="02020800000000000000" pitchFamily="18" charset="-128"/>
              </a:rPr>
              <a:t>ステビア農法の研究着手から実践へ</a:t>
            </a:r>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614680" y="910886"/>
            <a:ext cx="10515600" cy="4351338"/>
          </a:xfrm>
        </p:spPr>
        <p:txBody>
          <a:bodyPr>
            <a:normAutofit fontScale="25000" lnSpcReduction="20000"/>
          </a:bodyPr>
          <a:lstStyle/>
          <a:p>
            <a:pPr marL="0" indent="0">
              <a:lnSpc>
                <a:spcPct val="170000"/>
              </a:lnSpc>
              <a:buNone/>
            </a:pPr>
            <a:r>
              <a:rPr kumimoji="1" lang="ja-JP" altLang="en-US" sz="32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r>
              <a:rPr kumimoji="1" lang="ja-JP" altLang="en-US" sz="112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近年</a:t>
            </a:r>
            <a:r>
              <a:rPr kumimoji="1" lang="ja-JP" altLang="ja-JP" sz="112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、農業・農村は生産年齢人口の減少と後継者不足の深刻化、激甚・頻発化する災害などによるリスクを抱え、地域社会の維持さえも困難な時代を迎えようとしています。</a:t>
            </a:r>
            <a:endParaRPr kumimoji="1" lang="en-US" altLang="ja-JP" sz="112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a:p>
            <a:pPr marL="0" indent="0">
              <a:lnSpc>
                <a:spcPct val="170000"/>
              </a:lnSpc>
              <a:buNone/>
            </a:pPr>
            <a:r>
              <a:rPr kumimoji="1" lang="ja-JP" altLang="en-US" sz="11200" b="0" i="0" u="none" strike="noStrike" kern="1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　</a:t>
            </a:r>
            <a:r>
              <a:rPr kumimoji="1" lang="ja-JP"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こうした動向のなか、農水省は</a:t>
            </a:r>
            <a:r>
              <a:rPr kumimoji="1" lang="en-US"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2021</a:t>
            </a:r>
            <a:r>
              <a:rPr kumimoji="1" lang="ja-JP"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年</a:t>
            </a:r>
            <a:r>
              <a:rPr kumimoji="1" lang="en-US"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5</a:t>
            </a:r>
            <a:r>
              <a:rPr kumimoji="1" lang="ja-JP"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月に</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「みどりの食料システム戦略」</a:t>
            </a:r>
            <a:r>
              <a:rPr kumimoji="1" lang="ja-JP"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を策定した。同戦略では、</a:t>
            </a:r>
            <a:r>
              <a:rPr kumimoji="1" lang="en-US"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2050</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年までに、農林水産業の</a:t>
            </a:r>
            <a:r>
              <a:rPr kumimoji="1" lang="en-US"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CO2</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ゼロエミッションの実現、</a:t>
            </a:r>
            <a:r>
              <a:rPr kumimoji="1" lang="ja-JP" altLang="ja-JP" sz="11200" b="0" i="0" u="none" strike="noStrike" kern="1200" cap="none" spc="0" normalizeH="0" baseline="0" noProof="0" dirty="0">
                <a:ln>
                  <a:noFill/>
                </a:ln>
                <a:solidFill>
                  <a:prstClr val="black"/>
                </a:solidFill>
                <a:effectLst/>
                <a:highlight>
                  <a:srgbClr val="00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有機農業</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の取り組み面積を</a:t>
            </a:r>
            <a:r>
              <a:rPr kumimoji="1" lang="en-US"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100</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万ヘクタール（全農地の</a:t>
            </a:r>
            <a:r>
              <a:rPr kumimoji="1" lang="en-US"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25%</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）に拡大、化学農薬の使用量（リスク換算）</a:t>
            </a:r>
            <a:r>
              <a:rPr kumimoji="1" lang="en-US"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50%</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低減、化学肥料の使用量</a:t>
            </a:r>
            <a:r>
              <a:rPr kumimoji="1" lang="en-US"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30%</a:t>
            </a:r>
            <a:r>
              <a:rPr kumimoji="1" lang="ja-JP" altLang="ja-JP" sz="11200" b="0" i="0" u="none" strike="noStrike" kern="1200" cap="none" spc="0" normalizeH="0" baseline="0" noProof="0" dirty="0">
                <a:ln>
                  <a:noFill/>
                </a:ln>
                <a:solidFill>
                  <a:prstClr val="black"/>
                </a:solidFill>
                <a:effectLst/>
                <a:highlight>
                  <a:srgbClr val="FFFF00"/>
                </a:highligh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低減</a:t>
            </a:r>
            <a:r>
              <a:rPr kumimoji="1" lang="ja-JP"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rPr>
              <a:t>など、意欲的な目標が定められています。</a:t>
            </a:r>
            <a:endParaRPr kumimoji="1" lang="en-US" altLang="ja-JP" sz="11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p:txBody>
      </p:sp>
    </p:spTree>
    <p:extLst>
      <p:ext uri="{BB962C8B-B14F-4D97-AF65-F5344CB8AC3E}">
        <p14:creationId xmlns:p14="http://schemas.microsoft.com/office/powerpoint/2010/main" val="13380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200" y="-229793"/>
            <a:ext cx="10515600" cy="1325563"/>
          </a:xfrm>
        </p:spPr>
        <p:txBody>
          <a:bodyPr>
            <a:normAutofit/>
          </a:bodyPr>
          <a:lstStyle/>
          <a:p>
            <a:pPr algn="ctr"/>
            <a:r>
              <a:rPr lang="ja-JP" altLang="en-US" sz="3600" b="1" i="0" dirty="0">
                <a:solidFill>
                  <a:srgbClr val="283134"/>
                </a:solidFill>
                <a:effectLst/>
                <a:latin typeface="HGP創英ﾌﾟﾚｾﾞﾝｽEB" panose="02020800000000000000" pitchFamily="18" charset="-128"/>
                <a:ea typeface="HGP創英ﾌﾟﾚｾﾞﾝｽEB" panose="02020800000000000000" pitchFamily="18" charset="-128"/>
              </a:rPr>
              <a:t>木更津市の有機農業への取り組み</a:t>
            </a:r>
            <a:r>
              <a:rPr lang="ja-JP" altLang="en-US" sz="2000" b="1" i="0" dirty="0">
                <a:solidFill>
                  <a:srgbClr val="283134"/>
                </a:solidFill>
                <a:effectLst/>
                <a:latin typeface="HGP創英ﾌﾟﾚｾﾞﾝｽEB" panose="02020800000000000000" pitchFamily="18" charset="-128"/>
                <a:ea typeface="HGP創英ﾌﾟﾚｾﾞﾝｽEB" panose="02020800000000000000" pitchFamily="18" charset="-128"/>
              </a:rPr>
              <a:t>（同市ホームページより）</a:t>
            </a:r>
            <a:endParaRPr kumimoji="1" lang="ja-JP" altLang="en-US" sz="3600" dirty="0">
              <a:latin typeface="HGP創英ﾌﾟﾚｾﾞﾝｽEB" panose="02020800000000000000" pitchFamily="18" charset="-128"/>
              <a:ea typeface="HGP創英ﾌﾟﾚｾﾞﾝｽEB" panose="02020800000000000000" pitchFamily="18" charset="-128"/>
            </a:endParaRPr>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0" y="746131"/>
            <a:ext cx="11353800" cy="4351338"/>
          </a:xfrm>
        </p:spPr>
        <p:txBody>
          <a:bodyPr>
            <a:normAutofit fontScale="25000" lnSpcReduction="20000"/>
          </a:body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1" lang="ja-JP" altLang="en-US"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特に、</a:t>
            </a:r>
            <a:r>
              <a:rPr kumimoji="1" lang="ja-JP"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農水省</a:t>
            </a:r>
            <a:r>
              <a:rPr kumimoji="1" lang="ja-JP" altLang="en-US"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が</a:t>
            </a:r>
            <a:r>
              <a:rPr kumimoji="1" lang="en-US"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2021</a:t>
            </a:r>
            <a:r>
              <a:rPr kumimoji="1" lang="ja-JP"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年</a:t>
            </a:r>
            <a:r>
              <a:rPr kumimoji="1" lang="en-US"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5</a:t>
            </a:r>
            <a:r>
              <a:rPr kumimoji="1" lang="ja-JP"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月に</a:t>
            </a:r>
            <a:r>
              <a:rPr kumimoji="1" lang="ja-JP" altLang="en-US"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策定した</a:t>
            </a:r>
            <a:endParaRPr kumimoji="1" lang="en-US"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1" lang="ja-JP" altLang="ja-JP" sz="9600" b="1" i="0" u="none" strike="noStrike" kern="1200" cap="none" spc="0" normalizeH="0" baseline="0" noProof="0" dirty="0">
                <a:ln>
                  <a:noFill/>
                </a:ln>
                <a:solidFill>
                  <a:prstClr val="black"/>
                </a:solidFill>
                <a:effectLst/>
                <a:highlight>
                  <a:srgbClr val="FFFF00"/>
                </a:highligh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「みどりの食料システム戦略」</a:t>
            </a:r>
            <a:r>
              <a:rPr kumimoji="1" lang="ja-JP" altLang="en-US" sz="9600" b="1" i="0" u="none" strike="noStrike" kern="1200" cap="none" spc="0" normalizeH="0" baseline="0" noProof="0" dirty="0">
                <a:ln>
                  <a:noFill/>
                </a:ln>
                <a:solidFill>
                  <a:schemeClr val="accent1"/>
                </a:solidFill>
                <a:effectLst/>
                <a:highlight>
                  <a:srgbClr val="FFFF00"/>
                </a:highligh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より先駆けて</a:t>
            </a:r>
            <a:r>
              <a:rPr kumimoji="1" lang="ja-JP" altLang="en-US" sz="9600" b="1" i="0" u="none" strike="noStrike" kern="1200" cap="none" spc="0" normalizeH="0" baseline="0" noProof="0" dirty="0">
                <a:ln>
                  <a:noFill/>
                </a:ln>
                <a:solidFill>
                  <a:schemeClr val="accent1"/>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の</a:t>
            </a:r>
            <a:endParaRPr kumimoji="1" lang="en-US" altLang="ja-JP" sz="9600" b="1" i="0" u="none" strike="noStrike" kern="1200" cap="none" spc="0" normalizeH="0" baseline="0" noProof="0" dirty="0">
              <a:ln>
                <a:noFill/>
              </a:ln>
              <a:solidFill>
                <a:schemeClr val="accent1"/>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1" lang="ja-JP" altLang="en-US" sz="11200" b="1" i="0" u="none" strike="noStrike" kern="1200" cap="none" spc="0" normalizeH="0" baseline="0" noProof="0" dirty="0">
                <a:ln>
                  <a:noFill/>
                </a:ln>
                <a:solidFill>
                  <a:schemeClr val="accent1"/>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木更津市の有機農業への取り組み</a:t>
            </a:r>
            <a:r>
              <a:rPr kumimoji="1" lang="ja-JP" altLang="en-US" sz="9600" b="1" i="0" u="none" strike="noStrike" kern="1200" cap="none" spc="0" normalizeH="0" baseline="0" noProof="0" dirty="0">
                <a:ln>
                  <a:noFill/>
                </a:ln>
                <a:solidFill>
                  <a:schemeClr val="accent1"/>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a:t>
            </a:r>
            <a:r>
              <a:rPr kumimoji="1" lang="en-US" altLang="ja-JP" sz="9600" b="1" i="0" u="none" strike="noStrike" kern="1200" cap="none" spc="0" normalizeH="0" baseline="0" noProof="0" dirty="0">
                <a:ln>
                  <a:noFill/>
                </a:ln>
                <a:solidFill>
                  <a:schemeClr val="accent1"/>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2019</a:t>
            </a:r>
            <a:r>
              <a:rPr kumimoji="1" lang="ja-JP" altLang="en-US" sz="9600" b="1" i="0" u="none" strike="noStrike" kern="1200" cap="none" spc="0" normalizeH="0" baseline="0" noProof="0" dirty="0">
                <a:ln>
                  <a:noFill/>
                </a:ln>
                <a:solidFill>
                  <a:schemeClr val="accent1"/>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年）</a:t>
            </a:r>
            <a:r>
              <a:rPr kumimoji="1" lang="ja-JP" altLang="en-US"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は、</a:t>
            </a:r>
            <a:endParaRPr kumimoji="1" lang="en-US"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1" lang="ja-JP" altLang="en-US" sz="112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農業の変革期</a:t>
            </a:r>
            <a:r>
              <a:rPr kumimoji="1" lang="ja-JP" altLang="en-US"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における自治体主導の施策として社会で</a:t>
            </a:r>
            <a:endParaRPr kumimoji="1" lang="en-US" altLang="ja-JP"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1" lang="ja-JP" altLang="en-US" sz="9600" b="1" i="0" u="none" strike="noStrike" kern="1200" cap="none" spc="0" normalizeH="0" baseline="0" noProof="0" dirty="0">
                <a:ln>
                  <a:noFill/>
                </a:ln>
                <a:solidFill>
                  <a:prstClr val="black"/>
                </a:solidFill>
                <a:effectLs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注目されいるもので、</a:t>
            </a:r>
            <a:r>
              <a:rPr lang="ja-JP" altLang="en-US"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農薬・化学肥料を一切使用しな</a:t>
            </a:r>
            <a:endParaRPr lang="en-US" altLang="ja-JP"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lang="ja-JP" altLang="en-US"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いお米</a:t>
            </a:r>
            <a:r>
              <a:rPr lang="ja-JP" altLang="en-US" sz="9600" b="1" i="0" dirty="0">
                <a:solidFill>
                  <a:srgbClr val="333333"/>
                </a:solidFill>
                <a:effectLst/>
                <a:highlight>
                  <a:srgbClr val="FFFF00"/>
                </a:highlight>
                <a:latin typeface="HGS創英ﾌﾟﾚｾﾞﾝｽEB" panose="02020800000000000000" pitchFamily="18" charset="-128"/>
                <a:ea typeface="HGS創英ﾌﾟﾚｾﾞﾝｽEB" panose="02020800000000000000" pitchFamily="18" charset="-128"/>
              </a:rPr>
              <a:t>「きさらづ学校給食米</a:t>
            </a:r>
            <a:r>
              <a:rPr lang="en-US" altLang="ja-JP" sz="9600" b="1" i="0" dirty="0">
                <a:solidFill>
                  <a:srgbClr val="333333"/>
                </a:solidFill>
                <a:effectLst/>
                <a:highlight>
                  <a:srgbClr val="FFFF00"/>
                </a:highlight>
                <a:latin typeface="HGS創英ﾌﾟﾚｾﾞﾝｽEB" panose="02020800000000000000" pitchFamily="18" charset="-128"/>
                <a:ea typeface="HGS創英ﾌﾟﾚｾﾞﾝｽEB" panose="02020800000000000000" pitchFamily="18" charset="-128"/>
              </a:rPr>
              <a:t>®</a:t>
            </a:r>
            <a:r>
              <a:rPr lang="ja-JP" altLang="en-US" sz="9600" b="1" i="0" dirty="0">
                <a:solidFill>
                  <a:srgbClr val="333333"/>
                </a:solidFill>
                <a:effectLst/>
                <a:highlight>
                  <a:srgbClr val="FFFF00"/>
                </a:highlight>
                <a:latin typeface="HGS創英ﾌﾟﾚｾﾞﾝｽEB" panose="02020800000000000000" pitchFamily="18" charset="-128"/>
                <a:ea typeface="HGS創英ﾌﾟﾚｾﾞﾝｽEB" panose="02020800000000000000" pitchFamily="18" charset="-128"/>
              </a:rPr>
              <a:t>」</a:t>
            </a:r>
            <a:r>
              <a:rPr lang="ja-JP" altLang="en-US"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を学校給食に提供し</a:t>
            </a:r>
            <a:endParaRPr lang="en-US" altLang="ja-JP"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lang="ja-JP" altLang="en-US"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ており、</a:t>
            </a:r>
            <a:r>
              <a:rPr lang="en-US" altLang="ja-JP"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2022</a:t>
            </a:r>
            <a:r>
              <a:rPr lang="ja-JP" altLang="en-US"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年には目標の約</a:t>
            </a:r>
            <a:r>
              <a:rPr lang="en-US" altLang="ja-JP"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50</a:t>
            </a:r>
            <a:r>
              <a:rPr lang="ja-JP" altLang="en-US" sz="9600" b="1" i="0" dirty="0">
                <a:solidFill>
                  <a:srgbClr val="333333"/>
                </a:solidFill>
                <a:effectLst/>
                <a:highlight>
                  <a:srgbClr val="FFFFFF"/>
                </a:highlight>
                <a:latin typeface="HGS創英ﾌﾟﾚｾﾞﾝｽEB" panose="02020800000000000000" pitchFamily="18" charset="-128"/>
                <a:ea typeface="HGS創英ﾌﾟﾚｾﾞﾝｽEB" panose="02020800000000000000" pitchFamily="18" charset="-128"/>
              </a:rPr>
              <a:t>％を達成しています。</a:t>
            </a:r>
            <a:r>
              <a:rPr lang="ja-JP" altLang="en-US" sz="9600" b="0" i="0" dirty="0">
                <a:solidFill>
                  <a:srgbClr val="333333"/>
                </a:solidFill>
                <a:effectLst/>
                <a:highlight>
                  <a:srgbClr val="FFFFFF"/>
                </a:highlight>
                <a:latin typeface="游ゴシック体"/>
              </a:rPr>
              <a:t> </a:t>
            </a:r>
            <a:endParaRPr lang="en-US" altLang="ja-JP" sz="9600" b="0" i="0" dirty="0">
              <a:solidFill>
                <a:srgbClr val="333333"/>
              </a:solidFill>
              <a:effectLst/>
              <a:highlight>
                <a:srgbClr val="FFFFFF"/>
              </a:highlight>
              <a:latin typeface="游ゴシック体"/>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ltLang="ja-JP"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2023</a:t>
            </a:r>
            <a:r>
              <a:rPr lang="ja-JP" altLang="en-US"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年</a:t>
            </a:r>
            <a:r>
              <a:rPr lang="en-US" altLang="ja-JP"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3</a:t>
            </a:r>
            <a:r>
              <a:rPr lang="ja-JP" altLang="en-US"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月</a:t>
            </a:r>
            <a:r>
              <a:rPr lang="en-US" altLang="ja-JP"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23</a:t>
            </a:r>
            <a:r>
              <a:rPr lang="ja-JP" altLang="en-US"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日には、</a:t>
            </a:r>
            <a:endParaRPr lang="en-US" altLang="ja-JP" sz="9600" b="1" dirty="0">
              <a:solidFill>
                <a:srgbClr val="333333"/>
              </a:solidFill>
              <a:highlight>
                <a:srgbClr val="FFFFFF"/>
              </a:highlight>
              <a:latin typeface="HGP創英ﾌﾟﾚｾﾞﾝｽEB" panose="02020800000000000000" pitchFamily="18" charset="-128"/>
              <a:ea typeface="HGP創英ﾌﾟﾚｾﾞﾝｽEB" panose="02020800000000000000" pitchFamily="18" charset="-128"/>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ja-JP" altLang="en-US"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千葉県初となる</a:t>
            </a:r>
            <a:r>
              <a:rPr lang="ja-JP" altLang="en-US" sz="9600" b="1" i="0" dirty="0">
                <a:solidFill>
                  <a:srgbClr val="333333"/>
                </a:solidFill>
                <a:effectLst/>
                <a:highlight>
                  <a:srgbClr val="FFFF00"/>
                </a:highlight>
                <a:latin typeface="HGP創英ﾌﾟﾚｾﾞﾝｽEB" panose="02020800000000000000" pitchFamily="18" charset="-128"/>
                <a:ea typeface="HGP創英ﾌﾟﾚｾﾞﾝｽEB" panose="02020800000000000000" pitchFamily="18" charset="-128"/>
              </a:rPr>
              <a:t>「オーガニックビレッジ宣言」</a:t>
            </a:r>
            <a:r>
              <a:rPr lang="ja-JP" altLang="en-US"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をしています。</a:t>
            </a:r>
            <a:endParaRPr lang="en-US" altLang="ja-JP"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lang="ja-JP" altLang="en-US" sz="9600" b="1" i="0" dirty="0">
                <a:solidFill>
                  <a:srgbClr val="333333"/>
                </a:solidFill>
                <a:effectLst/>
                <a:highlight>
                  <a:srgbClr val="FFFFFF"/>
                </a:highlight>
                <a:latin typeface="HGP創英ﾌﾟﾚｾﾞﾝｽEB" panose="02020800000000000000" pitchFamily="18" charset="-128"/>
                <a:ea typeface="HGP創英ﾌﾟﾚｾﾞﾝｽEB" panose="02020800000000000000" pitchFamily="18" charset="-128"/>
              </a:rPr>
              <a:t>　</a:t>
            </a:r>
            <a:endParaRPr kumimoji="1" lang="ja-JP" altLang="en-US" sz="9600" b="1"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endParaRPr>
          </a:p>
          <a:p>
            <a:endParaRPr kumimoji="1" lang="ja-JP" altLang="en-US" dirty="0"/>
          </a:p>
        </p:txBody>
      </p:sp>
      <p:pic>
        <p:nvPicPr>
          <p:cNvPr id="8" name="図 7">
            <a:extLst>
              <a:ext uri="{FF2B5EF4-FFF2-40B4-BE49-F238E27FC236}">
                <a16:creationId xmlns:a16="http://schemas.microsoft.com/office/drawing/2014/main" id="{27DE4AFE-F3E1-908A-67DD-7D10E3576FA0}"/>
              </a:ext>
            </a:extLst>
          </p:cNvPr>
          <p:cNvPicPr>
            <a:picLocks noChangeAspect="1"/>
          </p:cNvPicPr>
          <p:nvPr/>
        </p:nvPicPr>
        <p:blipFill>
          <a:blip r:embed="rId3"/>
          <a:stretch>
            <a:fillRect/>
          </a:stretch>
        </p:blipFill>
        <p:spPr>
          <a:xfrm>
            <a:off x="7747522" y="746131"/>
            <a:ext cx="4115157" cy="5938019"/>
          </a:xfrm>
          <a:prstGeom prst="rect">
            <a:avLst/>
          </a:prstGeom>
        </p:spPr>
      </p:pic>
    </p:spTree>
    <p:extLst>
      <p:ext uri="{BB962C8B-B14F-4D97-AF65-F5344CB8AC3E}">
        <p14:creationId xmlns:p14="http://schemas.microsoft.com/office/powerpoint/2010/main" val="118129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838200" y="-123985"/>
            <a:ext cx="10886440" cy="1325563"/>
          </a:xfrm>
        </p:spPr>
        <p:txBody>
          <a:bodyPr/>
          <a:lstStyle/>
          <a:p>
            <a:r>
              <a:rPr lang="ja-JP" altLang="en-US" sz="3600" dirty="0">
                <a:latin typeface="HGS創英ﾌﾟﾚｾﾞﾝｽEB" panose="02020800000000000000" pitchFamily="18" charset="-128"/>
                <a:ea typeface="HGS創英ﾌﾟﾚｾﾞﾝｽEB" panose="02020800000000000000" pitchFamily="18" charset="-128"/>
              </a:rPr>
              <a:t>　３．</a:t>
            </a:r>
            <a:r>
              <a:rPr kumimoji="1" lang="ja-JP" altLang="en-US" sz="3600" dirty="0">
                <a:latin typeface="HGS創英ﾌﾟﾚｾﾞﾝｽEB" panose="02020800000000000000" pitchFamily="18" charset="-128"/>
                <a:ea typeface="HGS創英ﾌﾟﾚｾﾞﾝｽEB" panose="02020800000000000000" pitchFamily="18" charset="-128"/>
              </a:rPr>
              <a:t>農業の転換期に期待される</a:t>
            </a:r>
            <a:r>
              <a:rPr kumimoji="1" lang="ja-JP" altLang="ja-JP" sz="3600" b="0" i="0" u="none" strike="noStrike" kern="1200" cap="none" spc="0" normalizeH="0" baseline="0" noProof="0" dirty="0">
                <a:ln>
                  <a:noFill/>
                </a:ln>
                <a:solidFill>
                  <a:prstClr val="black"/>
                </a:solidFill>
                <a:effectLst/>
                <a:highlight>
                  <a:srgbClr val="00FF00"/>
                </a:highlight>
                <a:uLnTx/>
                <a:uFillTx/>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「ステビア農法」</a:t>
            </a:r>
            <a:endParaRPr kumimoji="1" lang="ja-JP" altLang="en-US" dirty="0">
              <a:highlight>
                <a:srgbClr val="00FF00"/>
              </a:highlight>
              <a:latin typeface="HGS創英ﾌﾟﾚｾﾞﾝｽEB" panose="02020800000000000000" pitchFamily="18" charset="-128"/>
              <a:ea typeface="HGS創英ﾌﾟﾚｾﾞﾝｽEB" panose="02020800000000000000" pitchFamily="18" charset="-128"/>
            </a:endParaRPr>
          </a:p>
        </p:txBody>
      </p:sp>
      <p:sp>
        <p:nvSpPr>
          <p:cNvPr id="3" name="コンテンツ プレースホルダー 2">
            <a:extLst>
              <a:ext uri="{FF2B5EF4-FFF2-40B4-BE49-F238E27FC236}">
                <a16:creationId xmlns:a16="http://schemas.microsoft.com/office/drawing/2014/main" id="{767DD975-475C-7610-581F-46843A8607C7}"/>
              </a:ext>
            </a:extLst>
          </p:cNvPr>
          <p:cNvSpPr>
            <a:spLocks noGrp="1"/>
          </p:cNvSpPr>
          <p:nvPr>
            <p:ph idx="1"/>
          </p:nvPr>
        </p:nvSpPr>
        <p:spPr>
          <a:xfrm>
            <a:off x="716280" y="91756"/>
            <a:ext cx="11008360" cy="4541203"/>
          </a:xfrm>
          <a:ln>
            <a:noFill/>
          </a:ln>
        </p:spPr>
        <p:txBody>
          <a:bodyPr>
            <a:noAutofit/>
          </a:bodyPr>
          <a:lstStyle/>
          <a:p>
            <a:pPr marL="0" indent="0">
              <a:lnSpc>
                <a:spcPct val="150000"/>
              </a:lnSpc>
              <a:buNone/>
            </a:pPr>
            <a:endParaRPr lang="en-US" altLang="ja-JP" sz="24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a:lnSpc>
                <a:spcPct val="100000"/>
              </a:lnSpc>
            </a:pP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日本の農業は、社会全体で環境に優しい、安全、安心な農業への転換期となって来ました。㈱</a:t>
            </a:r>
            <a:r>
              <a:rPr lang="en-US"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BSM</a:t>
            </a: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アグリ千葉（鮎川二郎代表取締役・平石正弘代表取締役専務）は、農業の転換期に、大きな期待が寄せられているのが、</a:t>
            </a:r>
            <a:r>
              <a:rPr lang="ja-JP" altLang="ja-JP" sz="3200" dirty="0">
                <a:effectLst/>
                <a:highlight>
                  <a:srgbClr val="00FF00"/>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「ステビア農法」</a:t>
            </a: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であることに注目し、</a:t>
            </a:r>
            <a:r>
              <a:rPr lang="en-US" altLang="ja-JP" sz="3200" u="sng" dirty="0">
                <a:effectLst/>
                <a:highlight>
                  <a:srgbClr val="00FF00"/>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2020</a:t>
            </a:r>
            <a:r>
              <a:rPr lang="ja-JP" altLang="ja-JP" sz="3200" u="sng" dirty="0">
                <a:effectLst/>
                <a:highlight>
                  <a:srgbClr val="00FF00"/>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年に千葉県富津市東大和田地区の圃場でステビア農法の研究から着手し、</a:t>
            </a: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その後ステビア野菜の生産・販売を行いながら、</a:t>
            </a:r>
            <a:r>
              <a:rPr lang="ja-JP" altLang="ja-JP" sz="3200" dirty="0">
                <a:solidFill>
                  <a:srgbClr val="0070C0"/>
                </a:solidFill>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現在は国産のステビア栽培、ステビア資材の研究開発から実用化</a:t>
            </a: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までに取り組んでいます。</a:t>
            </a:r>
            <a:endParaRPr lang="en-US"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endParaRPr>
          </a:p>
          <a:p>
            <a:pPr>
              <a:lnSpc>
                <a:spcPct val="100000"/>
              </a:lnSpc>
            </a:pP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まさに</a:t>
            </a:r>
            <a:r>
              <a:rPr lang="ja-JP" altLang="ja-JP" sz="3200" dirty="0">
                <a:effectLst/>
                <a:highlight>
                  <a:srgbClr val="00FF00"/>
                </a:highligh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農業が変わる・食文化が変わる・新たな時代の革新的農業への挑戦</a:t>
            </a:r>
            <a:r>
              <a:rPr lang="ja-JP" altLang="ja-JP" sz="3200" dirty="0">
                <a:effectLst/>
                <a:latin typeface="HGS創英ﾌﾟﾚｾﾞﾝｽEB" panose="02020800000000000000" pitchFamily="18" charset="-128"/>
                <a:ea typeface="HGS創英ﾌﾟﾚｾﾞﾝｽEB" panose="02020800000000000000" pitchFamily="18" charset="-128"/>
                <a:cs typeface="Times New Roman" panose="02020603050405020304" pitchFamily="18" charset="0"/>
              </a:rPr>
              <a:t>でした。</a:t>
            </a:r>
            <a:endParaRPr kumimoji="1" lang="ja-JP" altLang="en-US" sz="3200" dirty="0">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61684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934721" y="-229792"/>
            <a:ext cx="16225521" cy="7811254"/>
          </a:xfrm>
          <a:prstGeom prst="rect">
            <a:avLst/>
          </a:prstGeom>
        </p:spPr>
      </p:pic>
      <p:pic>
        <p:nvPicPr>
          <p:cNvPr id="7" name="コンテンツ プレースホルダー 6">
            <a:extLst>
              <a:ext uri="{FF2B5EF4-FFF2-40B4-BE49-F238E27FC236}">
                <a16:creationId xmlns:a16="http://schemas.microsoft.com/office/drawing/2014/main" id="{F44F54E8-13E8-7007-471B-B2C0047973A6}"/>
              </a:ext>
            </a:extLst>
          </p:cNvPr>
          <p:cNvPicPr>
            <a:picLocks noGrp="1" noChangeAspect="1"/>
          </p:cNvPicPr>
          <p:nvPr>
            <p:ph idx="1"/>
          </p:nvPr>
        </p:nvPicPr>
        <p:blipFill>
          <a:blip r:embed="rId3"/>
          <a:stretch>
            <a:fillRect/>
          </a:stretch>
        </p:blipFill>
        <p:spPr>
          <a:xfrm>
            <a:off x="330276" y="357507"/>
            <a:ext cx="11765626" cy="5560868"/>
          </a:xfrm>
          <a:prstGeom prst="rect">
            <a:avLst/>
          </a:prstGeom>
        </p:spPr>
      </p:pic>
      <p:pic>
        <p:nvPicPr>
          <p:cNvPr id="8" name="図 7">
            <a:extLst>
              <a:ext uri="{FF2B5EF4-FFF2-40B4-BE49-F238E27FC236}">
                <a16:creationId xmlns:a16="http://schemas.microsoft.com/office/drawing/2014/main" id="{800F191D-38B4-D83E-72B6-98ED88BE8188}"/>
              </a:ext>
            </a:extLst>
          </p:cNvPr>
          <p:cNvPicPr>
            <a:picLocks noChangeAspect="1"/>
          </p:cNvPicPr>
          <p:nvPr/>
        </p:nvPicPr>
        <p:blipFill>
          <a:blip r:embed="rId4"/>
          <a:stretch>
            <a:fillRect/>
          </a:stretch>
        </p:blipFill>
        <p:spPr>
          <a:xfrm>
            <a:off x="453822" y="5806792"/>
            <a:ext cx="11284356" cy="968021"/>
          </a:xfrm>
          <a:prstGeom prst="rect">
            <a:avLst/>
          </a:prstGeom>
        </p:spPr>
      </p:pic>
    </p:spTree>
    <p:extLst>
      <p:ext uri="{BB962C8B-B14F-4D97-AF65-F5344CB8AC3E}">
        <p14:creationId xmlns:p14="http://schemas.microsoft.com/office/powerpoint/2010/main" val="185716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83083F-C3F0-19FE-6EF6-FDD8E9B395B1}"/>
              </a:ext>
            </a:extLst>
          </p:cNvPr>
          <p:cNvPicPr>
            <a:picLocks noChangeAspect="1"/>
          </p:cNvPicPr>
          <p:nvPr/>
        </p:nvPicPr>
        <p:blipFill>
          <a:blip r:embed="rId2"/>
          <a:stretch>
            <a:fillRect/>
          </a:stretch>
        </p:blipFill>
        <p:spPr>
          <a:xfrm>
            <a:off x="-829618" y="-261323"/>
            <a:ext cx="16225521" cy="7811254"/>
          </a:xfrm>
          <a:prstGeom prst="rect">
            <a:avLst/>
          </a:prstGeom>
        </p:spPr>
      </p:pic>
      <p:sp>
        <p:nvSpPr>
          <p:cNvPr id="2" name="タイトル 1">
            <a:extLst>
              <a:ext uri="{FF2B5EF4-FFF2-40B4-BE49-F238E27FC236}">
                <a16:creationId xmlns:a16="http://schemas.microsoft.com/office/drawing/2014/main" id="{4A9AAC4B-8A25-FCD9-6E80-08A89C3675EE}"/>
              </a:ext>
            </a:extLst>
          </p:cNvPr>
          <p:cNvSpPr>
            <a:spLocks noGrp="1"/>
          </p:cNvSpPr>
          <p:nvPr>
            <p:ph type="title"/>
          </p:nvPr>
        </p:nvSpPr>
        <p:spPr>
          <a:xfrm>
            <a:off x="702019" y="-251143"/>
            <a:ext cx="11103303" cy="1325563"/>
          </a:xfrm>
        </p:spPr>
        <p:txBody>
          <a:bodyPr/>
          <a:lstStyle/>
          <a:p>
            <a:r>
              <a:rPr lang="ja-JP" altLang="en-US" dirty="0">
                <a:latin typeface="HGS創英ﾌﾟﾚｾﾞﾝｽEB" panose="02020800000000000000" pitchFamily="18" charset="-128"/>
                <a:ea typeface="HGS創英ﾌﾟﾚｾﾞﾝｽEB" panose="02020800000000000000" pitchFamily="18" charset="-128"/>
              </a:rPr>
              <a:t>　４．</a:t>
            </a:r>
            <a:r>
              <a:rPr kumimoji="1" lang="ja-JP" altLang="en-US" dirty="0">
                <a:latin typeface="HGS創英ﾌﾟﾚｾﾞﾝｽEB" panose="02020800000000000000" pitchFamily="18" charset="-128"/>
                <a:ea typeface="HGS創英ﾌﾟﾚｾﾞﾝｽEB" panose="02020800000000000000" pitchFamily="18" charset="-128"/>
              </a:rPr>
              <a:t>革新的農業へのパラダイムチェンジ</a:t>
            </a:r>
          </a:p>
        </p:txBody>
      </p:sp>
      <p:pic>
        <p:nvPicPr>
          <p:cNvPr id="7" name="図 6">
            <a:extLst>
              <a:ext uri="{FF2B5EF4-FFF2-40B4-BE49-F238E27FC236}">
                <a16:creationId xmlns:a16="http://schemas.microsoft.com/office/drawing/2014/main" id="{0CDC37C1-4D5C-ABB4-F6D0-3C7356D80DCE}"/>
              </a:ext>
            </a:extLst>
          </p:cNvPr>
          <p:cNvPicPr>
            <a:picLocks noChangeAspect="1"/>
          </p:cNvPicPr>
          <p:nvPr/>
        </p:nvPicPr>
        <p:blipFill>
          <a:blip r:embed="rId3"/>
          <a:stretch>
            <a:fillRect/>
          </a:stretch>
        </p:blipFill>
        <p:spPr>
          <a:xfrm>
            <a:off x="-107308" y="858988"/>
            <a:ext cx="2377646" cy="1310754"/>
          </a:xfrm>
          <a:prstGeom prst="rect">
            <a:avLst/>
          </a:prstGeom>
        </p:spPr>
      </p:pic>
      <p:pic>
        <p:nvPicPr>
          <p:cNvPr id="12" name="コンテンツ プレースホルダー 11">
            <a:extLst>
              <a:ext uri="{FF2B5EF4-FFF2-40B4-BE49-F238E27FC236}">
                <a16:creationId xmlns:a16="http://schemas.microsoft.com/office/drawing/2014/main" id="{BABF5972-E87A-0A0B-5301-4E63FCE06F6F}"/>
              </a:ext>
            </a:extLst>
          </p:cNvPr>
          <p:cNvPicPr>
            <a:picLocks noGrp="1" noChangeAspect="1"/>
          </p:cNvPicPr>
          <p:nvPr>
            <p:ph idx="1"/>
          </p:nvPr>
        </p:nvPicPr>
        <p:blipFill>
          <a:blip r:embed="rId4"/>
          <a:stretch>
            <a:fillRect/>
          </a:stretch>
        </p:blipFill>
        <p:spPr>
          <a:xfrm>
            <a:off x="525517" y="858989"/>
            <a:ext cx="10646980" cy="5999012"/>
          </a:xfrm>
          <a:prstGeom prst="rect">
            <a:avLst/>
          </a:prstGeom>
        </p:spPr>
      </p:pic>
      <p:sp>
        <p:nvSpPr>
          <p:cNvPr id="3" name="テキスト ボックス 2">
            <a:extLst>
              <a:ext uri="{FF2B5EF4-FFF2-40B4-BE49-F238E27FC236}">
                <a16:creationId xmlns:a16="http://schemas.microsoft.com/office/drawing/2014/main" id="{0F1A3AAA-68EA-C15F-D046-BDDEB02A7F36}"/>
              </a:ext>
            </a:extLst>
          </p:cNvPr>
          <p:cNvSpPr txBox="1"/>
          <p:nvPr/>
        </p:nvSpPr>
        <p:spPr>
          <a:xfrm>
            <a:off x="6823710" y="3188970"/>
            <a:ext cx="914400" cy="914400"/>
          </a:xfrm>
          <a:prstGeom prst="rect">
            <a:avLst/>
          </a:prstGeom>
          <a:no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EBAF565C-EEB9-2680-F495-99E3AA3E2D26}"/>
              </a:ext>
            </a:extLst>
          </p:cNvPr>
          <p:cNvSpPr txBox="1"/>
          <p:nvPr/>
        </p:nvSpPr>
        <p:spPr>
          <a:xfrm>
            <a:off x="6823710" y="3188970"/>
            <a:ext cx="914400" cy="914400"/>
          </a:xfrm>
          <a:prstGeom prst="rect">
            <a:avLst/>
          </a:prstGeom>
          <a:noFill/>
        </p:spPr>
        <p:txBody>
          <a:bodyPr wrap="squar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613BD549-1DBA-4736-9E0E-5FB83E2DB1C6}"/>
              </a:ext>
            </a:extLst>
          </p:cNvPr>
          <p:cNvSpPr txBox="1"/>
          <p:nvPr/>
        </p:nvSpPr>
        <p:spPr>
          <a:xfrm>
            <a:off x="3120390" y="2184552"/>
            <a:ext cx="9658350" cy="461665"/>
          </a:xfrm>
          <a:prstGeom prst="rect">
            <a:avLst/>
          </a:prstGeom>
          <a:noFill/>
        </p:spPr>
        <p:txBody>
          <a:bodyPr wrap="square" rtlCol="0">
            <a:spAutoFit/>
          </a:bodyPr>
          <a:lstStyle/>
          <a:p>
            <a:r>
              <a:rPr kumimoji="1" lang="en-US" altLang="ja-JP" sz="2400" b="1" dirty="0">
                <a:solidFill>
                  <a:srgbClr val="00B050"/>
                </a:solidFill>
                <a:latin typeface="HGP創英ﾌﾟﾚｾﾞﾝｽEB" panose="02020800000000000000" pitchFamily="18" charset="-128"/>
                <a:ea typeface="HGP創英ﾌﾟﾚｾﾞﾝｽEB" panose="02020800000000000000" pitchFamily="18" charset="-128"/>
              </a:rPr>
              <a:t>WHO</a:t>
            </a:r>
            <a:r>
              <a:rPr kumimoji="1" lang="ja-JP" altLang="en-US" sz="2400" b="1" dirty="0">
                <a:solidFill>
                  <a:srgbClr val="00B050"/>
                </a:solidFill>
                <a:latin typeface="HGP創英ﾌﾟﾚｾﾞﾝｽEB" panose="02020800000000000000" pitchFamily="18" charset="-128"/>
                <a:ea typeface="HGP創英ﾌﾟﾚｾﾞﾝｽEB" panose="02020800000000000000" pitchFamily="18" charset="-128"/>
              </a:rPr>
              <a:t>で認められている安心・安全の天然甘味料が唯一ステビア</a:t>
            </a:r>
          </a:p>
        </p:txBody>
      </p:sp>
      <p:cxnSp>
        <p:nvCxnSpPr>
          <p:cNvPr id="9" name="直線コネクタ 8">
            <a:extLst>
              <a:ext uri="{FF2B5EF4-FFF2-40B4-BE49-F238E27FC236}">
                <a16:creationId xmlns:a16="http://schemas.microsoft.com/office/drawing/2014/main" id="{526C79CE-6439-1CD7-24B5-769F00DBCAEE}"/>
              </a:ext>
            </a:extLst>
          </p:cNvPr>
          <p:cNvCxnSpPr/>
          <p:nvPr/>
        </p:nvCxnSpPr>
        <p:spPr>
          <a:xfrm>
            <a:off x="5554980" y="6217920"/>
            <a:ext cx="260604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3044682"/>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3">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1333</TotalTime>
  <Words>3054</Words>
  <Application>Microsoft Office PowerPoint</Application>
  <PresentationFormat>ワイド画面</PresentationFormat>
  <Paragraphs>145</Paragraphs>
  <Slides>26</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26</vt:i4>
      </vt:variant>
    </vt:vector>
  </HeadingPairs>
  <TitlesOfParts>
    <vt:vector size="38" baseType="lpstr">
      <vt:lpstr>HGP創英ﾌﾟﾚｾﾞﾝｽEB</vt:lpstr>
      <vt:lpstr>HGS行書体</vt:lpstr>
      <vt:lpstr>HGS創英ﾌﾟﾚｾﾞﾝｽEB</vt:lpstr>
      <vt:lpstr>HG創英ﾌﾟﾚｾﾞﾝｽEB</vt:lpstr>
      <vt:lpstr>Meiryo</vt:lpstr>
      <vt:lpstr>游ゴシック</vt:lpstr>
      <vt:lpstr>游ゴシック Light</vt:lpstr>
      <vt:lpstr>游ゴシック体</vt:lpstr>
      <vt:lpstr>游明朝</vt:lpstr>
      <vt:lpstr>Arial</vt:lpstr>
      <vt:lpstr>BrushVTI</vt:lpstr>
      <vt:lpstr>Office テーマ</vt:lpstr>
      <vt:lpstr>PowerPoint プレゼンテーション</vt:lpstr>
      <vt:lpstr>１．パラダイムチェンジ新時代におけるニュービジネス戦略</vt:lpstr>
      <vt:lpstr>PowerPoint プレゼンテーション</vt:lpstr>
      <vt:lpstr>現在取り組んでいるニンニクの六次産業化「農福連携総合事業計画」でも、農水省から総合化事業計画に認定されましたが、 最終段階で事業実績面で補助金は獲得できなく、 資金調達面で痛烈な失敗を経験しています。                                        認定書 その時の悔しさを糧にして、同事業を継続し、 現在は他の農産物の生産にも活用できる ステビア農法の実践に取り組んでいます。 </vt:lpstr>
      <vt:lpstr>　２．ステビア農法の研究着手から実践へ</vt:lpstr>
      <vt:lpstr>木更津市の有機農業への取り組み（同市ホームページより）</vt:lpstr>
      <vt:lpstr>　３．農業の転換期に期待される「ステビア農法」</vt:lpstr>
      <vt:lpstr>PowerPoint プレゼンテーション</vt:lpstr>
      <vt:lpstr>　４．革新的農業へのパラダイムチェンジ</vt:lpstr>
      <vt:lpstr>PowerPoint プレゼンテーション</vt:lpstr>
      <vt:lpstr>PowerPoint プレゼンテーション</vt:lpstr>
      <vt:lpstr>５．ステビア農業は「食文化を変える」「農業を再生する」</vt:lpstr>
      <vt:lpstr>PowerPoint プレゼンテーション</vt:lpstr>
      <vt:lpstr>PowerPoint プレゼンテーション</vt:lpstr>
      <vt:lpstr>PowerPoint プレゼンテーション</vt:lpstr>
      <vt:lpstr>⑦　残留農薬および硝酸態窒素の低減。　　環境に優しい 　従来型農法は、化学肥料や農薬を使用した生産システムが主流となっていますが、その重要課題が残留農薬および硝酸態窒素を低減させることであり、この課題に大きく期待されるのがステビア農法です。 </vt:lpstr>
      <vt:lpstr>PowerPoint プレゼンテーション</vt:lpstr>
      <vt:lpstr>浄水場では除去が不可能！ </vt:lpstr>
      <vt:lpstr>PowerPoint プレゼンテーション</vt:lpstr>
      <vt:lpstr>PowerPoint プレゼンテーション</vt:lpstr>
      <vt:lpstr>PowerPoint プレゼンテーション</vt:lpstr>
      <vt:lpstr>PowerPoint プレゼンテーション</vt:lpstr>
      <vt:lpstr>因みに、㈱BSMアグリ千葉のグループ会社である　メビウスファームは、千葉県大網市でステビア米の生産に取り組んでいます。</vt:lpstr>
      <vt:lpstr>　７．ステビア農法への今後の挑戦 </vt:lpstr>
      <vt:lpstr>ステビアの応用分野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鮎川 二郎</dc:creator>
  <cp:lastModifiedBy>鮎川 二郎</cp:lastModifiedBy>
  <cp:revision>100</cp:revision>
  <cp:lastPrinted>2024-08-25T11:12:33Z</cp:lastPrinted>
  <dcterms:created xsi:type="dcterms:W3CDTF">2024-08-22T08:50:45Z</dcterms:created>
  <dcterms:modified xsi:type="dcterms:W3CDTF">2024-08-25T11:14:52Z</dcterms:modified>
</cp:coreProperties>
</file>